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entation.xml" ContentType="application/vnd.openxmlformats-officedocument.presentationml.presentation.main+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3.xml" ContentType="application/vnd.openxmlformats-officedocument.presentationml.notesSlide+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Lst>
  <p:notesMasterIdLst>
    <p:notesMasterId r:id="rId74"/>
  </p:notesMasterIdLst>
  <p:handoutMasterIdLst>
    <p:handoutMasterId r:id="rId75"/>
  </p:handoutMasterIdLst>
  <p:sldIdLst>
    <p:sldId id="334" r:id="rId2"/>
    <p:sldId id="265" r:id="rId3"/>
    <p:sldId id="280" r:id="rId4"/>
    <p:sldId id="281" r:id="rId5"/>
    <p:sldId id="323" r:id="rId6"/>
    <p:sldId id="282" r:id="rId7"/>
    <p:sldId id="324" r:id="rId8"/>
    <p:sldId id="283" r:id="rId9"/>
    <p:sldId id="284" r:id="rId10"/>
    <p:sldId id="285" r:id="rId11"/>
    <p:sldId id="411" r:id="rId12"/>
    <p:sldId id="441" r:id="rId13"/>
    <p:sldId id="286" r:id="rId14"/>
    <p:sldId id="325" r:id="rId15"/>
    <p:sldId id="443" r:id="rId16"/>
    <p:sldId id="401" r:id="rId17"/>
    <p:sldId id="407" r:id="rId18"/>
    <p:sldId id="403" r:id="rId19"/>
    <p:sldId id="444" r:id="rId20"/>
    <p:sldId id="404" r:id="rId21"/>
    <p:sldId id="445" r:id="rId22"/>
    <p:sldId id="400" r:id="rId23"/>
    <p:sldId id="446" r:id="rId24"/>
    <p:sldId id="329" r:id="rId25"/>
    <p:sldId id="330" r:id="rId26"/>
    <p:sldId id="328" r:id="rId27"/>
    <p:sldId id="327" r:id="rId28"/>
    <p:sldId id="326" r:id="rId29"/>
    <p:sldId id="287" r:id="rId30"/>
    <p:sldId id="337" r:id="rId31"/>
    <p:sldId id="338" r:id="rId32"/>
    <p:sldId id="339" r:id="rId33"/>
    <p:sldId id="414" r:id="rId34"/>
    <p:sldId id="415" r:id="rId35"/>
    <p:sldId id="424" r:id="rId36"/>
    <p:sldId id="425" r:id="rId37"/>
    <p:sldId id="426" r:id="rId38"/>
    <p:sldId id="427" r:id="rId39"/>
    <p:sldId id="430" r:id="rId40"/>
    <p:sldId id="433" r:id="rId41"/>
    <p:sldId id="432" r:id="rId42"/>
    <p:sldId id="431" r:id="rId43"/>
    <p:sldId id="332" r:id="rId44"/>
    <p:sldId id="428" r:id="rId45"/>
    <p:sldId id="429" r:id="rId46"/>
    <p:sldId id="434" r:id="rId47"/>
    <p:sldId id="435" r:id="rId48"/>
    <p:sldId id="442" r:id="rId49"/>
    <p:sldId id="333" r:id="rId50"/>
    <p:sldId id="418" r:id="rId51"/>
    <p:sldId id="309" r:id="rId52"/>
    <p:sldId id="344" r:id="rId53"/>
    <p:sldId id="409" r:id="rId54"/>
    <p:sldId id="408" r:id="rId55"/>
    <p:sldId id="410" r:id="rId56"/>
    <p:sldId id="343" r:id="rId57"/>
    <p:sldId id="310" r:id="rId58"/>
    <p:sldId id="335" r:id="rId59"/>
    <p:sldId id="311" r:id="rId60"/>
    <p:sldId id="312" r:id="rId61"/>
    <p:sldId id="321" r:id="rId62"/>
    <p:sldId id="313" r:id="rId63"/>
    <p:sldId id="315" r:id="rId64"/>
    <p:sldId id="263" r:id="rId65"/>
    <p:sldId id="298" r:id="rId66"/>
    <p:sldId id="264" r:id="rId67"/>
    <p:sldId id="299" r:id="rId68"/>
    <p:sldId id="316" r:id="rId69"/>
    <p:sldId id="317" r:id="rId70"/>
    <p:sldId id="440" r:id="rId71"/>
    <p:sldId id="289" r:id="rId72"/>
    <p:sldId id="417"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21"/>
    <p:restoredTop sz="94108"/>
  </p:normalViewPr>
  <p:slideViewPr>
    <p:cSldViewPr snapToGrid="0" snapToObjects="1">
      <p:cViewPr varScale="1">
        <p:scale>
          <a:sx n="99" d="100"/>
          <a:sy n="99" d="100"/>
        </p:scale>
        <p:origin x="1592"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8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507072-443F-5647-8A65-FB8DF72C8B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fr-FR"/>
          </a:p>
        </p:txBody>
      </p:sp>
      <p:sp>
        <p:nvSpPr>
          <p:cNvPr id="3" name="Date Placeholder 2">
            <a:extLst>
              <a:ext uri="{FF2B5EF4-FFF2-40B4-BE49-F238E27FC236}">
                <a16:creationId xmlns:a16="http://schemas.microsoft.com/office/drawing/2014/main" id="{CC398907-96F2-8F46-9113-214EC1407C7C}"/>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1359A5E6-A497-6B47-A3E6-D231D9E2F751}" type="datetimeFigureOut">
              <a:rPr lang="fr-FR"/>
              <a:pPr/>
              <a:t>20/10/2022</a:t>
            </a:fld>
            <a:endParaRPr lang="fr-FR"/>
          </a:p>
        </p:txBody>
      </p:sp>
      <p:sp>
        <p:nvSpPr>
          <p:cNvPr id="4" name="Footer Placeholder 3">
            <a:extLst>
              <a:ext uri="{FF2B5EF4-FFF2-40B4-BE49-F238E27FC236}">
                <a16:creationId xmlns:a16="http://schemas.microsoft.com/office/drawing/2014/main" id="{ED70BD25-80BB-6943-92C5-C494FDFC2B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fr-FR"/>
          </a:p>
        </p:txBody>
      </p:sp>
      <p:sp>
        <p:nvSpPr>
          <p:cNvPr id="5" name="Slide Number Placeholder 4">
            <a:extLst>
              <a:ext uri="{FF2B5EF4-FFF2-40B4-BE49-F238E27FC236}">
                <a16:creationId xmlns:a16="http://schemas.microsoft.com/office/drawing/2014/main" id="{17B33F35-340A-7F44-AD42-5F27A8C159E3}"/>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0BAFAEC8-8FDE-3B47-B839-78DD6897EEB7}" type="slidenum">
              <a:rPr lang="fr-FR"/>
              <a:pPr/>
              <a:t>‹#›</a:t>
            </a:fld>
            <a:endParaRPr lang="fr-FR"/>
          </a:p>
        </p:txBody>
      </p:sp>
    </p:spTree>
    <p:extLst>
      <p:ext uri="{BB962C8B-B14F-4D97-AF65-F5344CB8AC3E}">
        <p14:creationId xmlns:p14="http://schemas.microsoft.com/office/powerpoint/2010/main" val="3946928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D8AAFBE-7F2F-F74A-A40B-42D2336B872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fr-FR"/>
          </a:p>
        </p:txBody>
      </p:sp>
      <p:sp>
        <p:nvSpPr>
          <p:cNvPr id="3" name="Espace réservé de la date 2">
            <a:extLst>
              <a:ext uri="{FF2B5EF4-FFF2-40B4-BE49-F238E27FC236}">
                <a16:creationId xmlns:a16="http://schemas.microsoft.com/office/drawing/2014/main" id="{0B6BDA36-B38F-164A-A155-C56D3A6E96E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718EA160-6EFE-D746-9CFD-3086D7596748}" type="datetimeFigureOut">
              <a:rPr lang="fr-FR"/>
              <a:pPr/>
              <a:t>20/10/2022</a:t>
            </a:fld>
            <a:endParaRPr lang="fr-FR"/>
          </a:p>
        </p:txBody>
      </p:sp>
      <p:sp>
        <p:nvSpPr>
          <p:cNvPr id="4" name="Espace réservé de l'image des diapositives 3">
            <a:extLst>
              <a:ext uri="{FF2B5EF4-FFF2-40B4-BE49-F238E27FC236}">
                <a16:creationId xmlns:a16="http://schemas.microsoft.com/office/drawing/2014/main" id="{61D06943-8504-BE4C-BF9B-9E2BC0AC7BD6}"/>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D97D6A28-3527-9F46-AB0C-CB7485B75C69}"/>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a:extLst>
              <a:ext uri="{FF2B5EF4-FFF2-40B4-BE49-F238E27FC236}">
                <a16:creationId xmlns:a16="http://schemas.microsoft.com/office/drawing/2014/main" id="{C43DE32B-790B-F645-A9DD-32C754B519D7}"/>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fr-FR"/>
          </a:p>
        </p:txBody>
      </p:sp>
      <p:sp>
        <p:nvSpPr>
          <p:cNvPr id="7" name="Espace réservé du numéro de diapositive 6">
            <a:extLst>
              <a:ext uri="{FF2B5EF4-FFF2-40B4-BE49-F238E27FC236}">
                <a16:creationId xmlns:a16="http://schemas.microsoft.com/office/drawing/2014/main" id="{0A144455-6C49-DF4C-8EAA-DC21BA22421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6CD09D64-79D3-764D-8600-1A6E43437D4B}" type="slidenum">
              <a:rPr lang="fr-FR"/>
              <a:pPr/>
              <a:t>‹#›</a:t>
            </a:fld>
            <a:endParaRPr lang="fr-FR"/>
          </a:p>
        </p:txBody>
      </p:sp>
    </p:spTree>
    <p:extLst>
      <p:ext uri="{BB962C8B-B14F-4D97-AF65-F5344CB8AC3E}">
        <p14:creationId xmlns:p14="http://schemas.microsoft.com/office/powerpoint/2010/main" val="332077869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Arial" pitchFamily="34" charset="0"/>
                <a:ea typeface="+mn-ea"/>
                <a:cs typeface="Arial" pitchFamily="34" charset="0"/>
              </a:rPr>
              <a:t>Ensemble de trois immeubles Art nouveau Avenue Brugmann 176 178 Avenue Molière Bruxelles Avenue Molière 177 179</a:t>
            </a:r>
          </a:p>
          <a:p>
            <a:endParaRPr lang="fr-BE" dirty="0"/>
          </a:p>
        </p:txBody>
      </p:sp>
      <p:sp>
        <p:nvSpPr>
          <p:cNvPr id="4" name="Espace réservé du numéro de diapositive 3"/>
          <p:cNvSpPr>
            <a:spLocks noGrp="1"/>
          </p:cNvSpPr>
          <p:nvPr>
            <p:ph type="sldNum" sz="quarter" idx="5"/>
          </p:nvPr>
        </p:nvSpPr>
        <p:spPr/>
        <p:txBody>
          <a:bodyPr/>
          <a:lstStyle/>
          <a:p>
            <a:fld id="{17C257C2-8D60-4760-88CB-024AF3EEC641}" type="slidenum">
              <a:rPr lang="nl-BE" smtClean="0"/>
              <a:pPr/>
              <a:t>18</a:t>
            </a:fld>
            <a:endParaRPr lang="nl-BE"/>
          </a:p>
        </p:txBody>
      </p:sp>
    </p:spTree>
    <p:extLst>
      <p:ext uri="{BB962C8B-B14F-4D97-AF65-F5344CB8AC3E}">
        <p14:creationId xmlns:p14="http://schemas.microsoft.com/office/powerpoint/2010/main" val="888476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Middeleeuwse</a:t>
            </a:r>
            <a:r>
              <a:rPr lang="fr-FR" dirty="0"/>
              <a:t> </a:t>
            </a:r>
            <a:r>
              <a:rPr lang="fr-FR" dirty="0" err="1"/>
              <a:t>haven</a:t>
            </a:r>
            <a:r>
              <a:rPr lang="fr-FR" dirty="0"/>
              <a:t> (15</a:t>
            </a:r>
            <a:r>
              <a:rPr lang="fr-FR" baseline="30000" dirty="0"/>
              <a:t>e</a:t>
            </a:r>
            <a:r>
              <a:rPr lang="fr-FR" dirty="0"/>
              <a:t> </a:t>
            </a:r>
            <a:r>
              <a:rPr lang="fr-FR" dirty="0" err="1"/>
              <a:t>eeuw</a:t>
            </a:r>
            <a:r>
              <a:rPr lang="fr-FR" dirty="0"/>
              <a:t>) onder Parking 58 site ; </a:t>
            </a:r>
            <a:r>
              <a:rPr lang="fr-FR" dirty="0" err="1"/>
              <a:t>perfect</a:t>
            </a:r>
            <a:r>
              <a:rPr lang="fr-FR" dirty="0"/>
              <a:t> </a:t>
            </a:r>
            <a:r>
              <a:rPr lang="fr-FR" dirty="0" err="1"/>
              <a:t>bewaarde</a:t>
            </a:r>
            <a:r>
              <a:rPr lang="fr-FR" dirty="0"/>
              <a:t> </a:t>
            </a:r>
            <a:r>
              <a:rPr lang="fr-FR" dirty="0" err="1"/>
              <a:t>houten</a:t>
            </a:r>
            <a:r>
              <a:rPr lang="fr-FR" dirty="0"/>
              <a:t> </a:t>
            </a:r>
            <a:r>
              <a:rPr lang="fr-FR" dirty="0" err="1"/>
              <a:t>visfuik</a:t>
            </a:r>
            <a:r>
              <a:rPr lang="fr-FR" dirty="0"/>
              <a:t> </a:t>
            </a:r>
            <a:r>
              <a:rPr lang="fr-FR" dirty="0" err="1"/>
              <a:t>gevonden</a:t>
            </a:r>
            <a:endParaRPr lang="fr-FR" dirty="0"/>
          </a:p>
        </p:txBody>
      </p:sp>
      <p:sp>
        <p:nvSpPr>
          <p:cNvPr id="4" name="Slide Number Placeholder 3"/>
          <p:cNvSpPr>
            <a:spLocks noGrp="1"/>
          </p:cNvSpPr>
          <p:nvPr>
            <p:ph type="sldNum" sz="quarter" idx="5"/>
          </p:nvPr>
        </p:nvSpPr>
        <p:spPr/>
        <p:txBody>
          <a:bodyPr/>
          <a:lstStyle/>
          <a:p>
            <a:fld id="{17C257C2-8D60-4760-88CB-024AF3EEC641}" type="slidenum">
              <a:rPr lang="nl-BE" smtClean="0"/>
              <a:pPr/>
              <a:t>22</a:t>
            </a:fld>
            <a:endParaRPr lang="nl-BE"/>
          </a:p>
        </p:txBody>
      </p:sp>
    </p:spTree>
    <p:extLst>
      <p:ext uri="{BB962C8B-B14F-4D97-AF65-F5344CB8AC3E}">
        <p14:creationId xmlns:p14="http://schemas.microsoft.com/office/powerpoint/2010/main" val="6493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Middeleeuwse</a:t>
            </a:r>
            <a:r>
              <a:rPr lang="fr-FR" dirty="0"/>
              <a:t> </a:t>
            </a:r>
            <a:r>
              <a:rPr lang="fr-FR" dirty="0" err="1"/>
              <a:t>haven</a:t>
            </a:r>
            <a:r>
              <a:rPr lang="fr-FR" dirty="0"/>
              <a:t> (15</a:t>
            </a:r>
            <a:r>
              <a:rPr lang="fr-FR" baseline="30000" dirty="0"/>
              <a:t>e</a:t>
            </a:r>
            <a:r>
              <a:rPr lang="fr-FR" dirty="0"/>
              <a:t> </a:t>
            </a:r>
            <a:r>
              <a:rPr lang="fr-FR" dirty="0" err="1"/>
              <a:t>eeuw</a:t>
            </a:r>
            <a:r>
              <a:rPr lang="fr-FR" dirty="0"/>
              <a:t>) onder Parking 58 site ; </a:t>
            </a:r>
            <a:r>
              <a:rPr lang="fr-FR" dirty="0" err="1"/>
              <a:t>perfect</a:t>
            </a:r>
            <a:r>
              <a:rPr lang="fr-FR" dirty="0"/>
              <a:t> </a:t>
            </a:r>
            <a:r>
              <a:rPr lang="fr-FR" dirty="0" err="1"/>
              <a:t>bewaarde</a:t>
            </a:r>
            <a:r>
              <a:rPr lang="fr-FR" dirty="0"/>
              <a:t> </a:t>
            </a:r>
            <a:r>
              <a:rPr lang="fr-FR" dirty="0" err="1"/>
              <a:t>houten</a:t>
            </a:r>
            <a:r>
              <a:rPr lang="fr-FR" dirty="0"/>
              <a:t> </a:t>
            </a:r>
            <a:r>
              <a:rPr lang="fr-FR" dirty="0" err="1"/>
              <a:t>visfuik</a:t>
            </a:r>
            <a:r>
              <a:rPr lang="fr-FR" dirty="0"/>
              <a:t> </a:t>
            </a:r>
            <a:r>
              <a:rPr lang="fr-FR" dirty="0" err="1"/>
              <a:t>gevonden</a:t>
            </a:r>
            <a:endParaRPr lang="fr-FR" dirty="0"/>
          </a:p>
        </p:txBody>
      </p:sp>
      <p:sp>
        <p:nvSpPr>
          <p:cNvPr id="4" name="Slide Number Placeholder 3"/>
          <p:cNvSpPr>
            <a:spLocks noGrp="1"/>
          </p:cNvSpPr>
          <p:nvPr>
            <p:ph type="sldNum" sz="quarter" idx="5"/>
          </p:nvPr>
        </p:nvSpPr>
        <p:spPr/>
        <p:txBody>
          <a:bodyPr/>
          <a:lstStyle/>
          <a:p>
            <a:fld id="{17C257C2-8D60-4760-88CB-024AF3EEC641}" type="slidenum">
              <a:rPr lang="nl-BE" smtClean="0"/>
              <a:pPr/>
              <a:t>54</a:t>
            </a:fld>
            <a:endParaRPr lang="nl-BE"/>
          </a:p>
        </p:txBody>
      </p:sp>
    </p:spTree>
    <p:extLst>
      <p:ext uri="{BB962C8B-B14F-4D97-AF65-F5344CB8AC3E}">
        <p14:creationId xmlns:p14="http://schemas.microsoft.com/office/powerpoint/2010/main" val="4079515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Middeleeuwse</a:t>
            </a:r>
            <a:r>
              <a:rPr lang="fr-FR" dirty="0"/>
              <a:t> </a:t>
            </a:r>
            <a:r>
              <a:rPr lang="fr-FR" dirty="0" err="1"/>
              <a:t>haven</a:t>
            </a:r>
            <a:r>
              <a:rPr lang="fr-FR" dirty="0"/>
              <a:t> (15</a:t>
            </a:r>
            <a:r>
              <a:rPr lang="fr-FR" baseline="30000" dirty="0"/>
              <a:t>e</a:t>
            </a:r>
            <a:r>
              <a:rPr lang="fr-FR" dirty="0"/>
              <a:t> </a:t>
            </a:r>
            <a:r>
              <a:rPr lang="fr-FR" dirty="0" err="1"/>
              <a:t>eeuw</a:t>
            </a:r>
            <a:r>
              <a:rPr lang="fr-FR" dirty="0"/>
              <a:t>) onder Parking 58 site ; </a:t>
            </a:r>
            <a:r>
              <a:rPr lang="fr-FR" dirty="0" err="1"/>
              <a:t>perfect</a:t>
            </a:r>
            <a:r>
              <a:rPr lang="fr-FR" dirty="0"/>
              <a:t> </a:t>
            </a:r>
            <a:r>
              <a:rPr lang="fr-FR" dirty="0" err="1"/>
              <a:t>bewaarde</a:t>
            </a:r>
            <a:r>
              <a:rPr lang="fr-FR" dirty="0"/>
              <a:t> </a:t>
            </a:r>
            <a:r>
              <a:rPr lang="fr-FR" dirty="0" err="1"/>
              <a:t>houten</a:t>
            </a:r>
            <a:r>
              <a:rPr lang="fr-FR" dirty="0"/>
              <a:t> </a:t>
            </a:r>
            <a:r>
              <a:rPr lang="fr-FR" dirty="0" err="1"/>
              <a:t>visfuik</a:t>
            </a:r>
            <a:r>
              <a:rPr lang="fr-FR" dirty="0"/>
              <a:t> </a:t>
            </a:r>
            <a:r>
              <a:rPr lang="fr-FR" dirty="0" err="1"/>
              <a:t>gevonden</a:t>
            </a:r>
            <a:endParaRPr lang="fr-FR" dirty="0"/>
          </a:p>
        </p:txBody>
      </p:sp>
      <p:sp>
        <p:nvSpPr>
          <p:cNvPr id="4" name="Slide Number Placeholder 3"/>
          <p:cNvSpPr>
            <a:spLocks noGrp="1"/>
          </p:cNvSpPr>
          <p:nvPr>
            <p:ph type="sldNum" sz="quarter" idx="5"/>
          </p:nvPr>
        </p:nvSpPr>
        <p:spPr/>
        <p:txBody>
          <a:bodyPr/>
          <a:lstStyle/>
          <a:p>
            <a:fld id="{17C257C2-8D60-4760-88CB-024AF3EEC641}" type="slidenum">
              <a:rPr lang="nl-BE" smtClean="0"/>
              <a:pPr/>
              <a:t>55</a:t>
            </a:fld>
            <a:endParaRPr lang="nl-BE"/>
          </a:p>
        </p:txBody>
      </p:sp>
    </p:spTree>
    <p:extLst>
      <p:ext uri="{BB962C8B-B14F-4D97-AF65-F5344CB8AC3E}">
        <p14:creationId xmlns:p14="http://schemas.microsoft.com/office/powerpoint/2010/main" val="1466016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9154" name="Notes Placeholder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ndParaRPr>
          </a:p>
        </p:txBody>
      </p:sp>
      <p:sp>
        <p:nvSpPr>
          <p:cNvPr id="4" name="Slide Number Placeholder 3"/>
          <p:cNvSpPr>
            <a:spLocks noGrp="1"/>
          </p:cNvSpPr>
          <p:nvPr>
            <p:ph type="sldNum" sz="quarter" idx="5"/>
          </p:nvPr>
        </p:nvSpPr>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fld id="{3251D9DB-0814-C048-8FEB-0BA8E7E9FC8D}" type="slidenum">
              <a:rPr lang="en-US"/>
              <a:pPr/>
              <a:t>64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GB"/>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fld id="{2C481812-3A86-C343-82A9-3CE3D8C47623}" type="datetimeFigureOut">
              <a:rPr lang="fr-FR" smtClean="0"/>
              <a:pPr/>
              <a:t>20/10/2022</a:t>
            </a:fld>
            <a:endParaRPr lang="fr-FR"/>
          </a:p>
        </p:txBody>
      </p:sp>
      <p:sp>
        <p:nvSpPr>
          <p:cNvPr id="8" name="Footer Placeholder 7"/>
          <p:cNvSpPr>
            <a:spLocks noGrp="1"/>
          </p:cNvSpPr>
          <p:nvPr>
            <p:ph type="ftr" sz="quarter" idx="11"/>
          </p:nvPr>
        </p:nvSpPr>
        <p:spPr/>
        <p:txBody>
          <a:bodyPr/>
          <a:lstStyle/>
          <a:p>
            <a:pPr>
              <a:defRPr/>
            </a:pPr>
            <a:endParaRPr lang="fr-FR"/>
          </a:p>
        </p:txBody>
      </p:sp>
      <p:sp>
        <p:nvSpPr>
          <p:cNvPr id="9" name="Slide Number Placeholder 8"/>
          <p:cNvSpPr>
            <a:spLocks noGrp="1"/>
          </p:cNvSpPr>
          <p:nvPr>
            <p:ph type="sldNum" sz="quarter" idx="12"/>
          </p:nvPr>
        </p:nvSpPr>
        <p:spPr/>
        <p:txBody>
          <a:bodyPr/>
          <a:lstStyle/>
          <a:p>
            <a:fld id="{807B6316-DCD4-8447-AA78-1AF2C17A8D69}" type="slidenum">
              <a:rPr lang="fr-FR" smtClean="0"/>
              <a:pPr/>
              <a:t>‹#›</a:t>
            </a:fld>
            <a:endParaRPr lang="fr-FR"/>
          </a:p>
        </p:txBody>
      </p:sp>
    </p:spTree>
    <p:extLst>
      <p:ext uri="{BB962C8B-B14F-4D97-AF65-F5344CB8AC3E}">
        <p14:creationId xmlns:p14="http://schemas.microsoft.com/office/powerpoint/2010/main" val="332548438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C481812-3A86-C343-82A9-3CE3D8C47623}" type="datetimeFigureOut">
              <a:rPr lang="fr-FR" smtClean="0"/>
              <a:pPr/>
              <a:t>20/10/2022</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fld id="{807B6316-DCD4-8447-AA78-1AF2C17A8D69}" type="slidenum">
              <a:rPr lang="fr-FR" smtClean="0"/>
              <a:pPr/>
              <a:t>‹#›</a:t>
            </a:fld>
            <a:endParaRPr lang="fr-FR"/>
          </a:p>
        </p:txBody>
      </p:sp>
    </p:spTree>
    <p:extLst>
      <p:ext uri="{BB962C8B-B14F-4D97-AF65-F5344CB8AC3E}">
        <p14:creationId xmlns:p14="http://schemas.microsoft.com/office/powerpoint/2010/main" val="117646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C481812-3A86-C343-82A9-3CE3D8C47623}" type="datetimeFigureOut">
              <a:rPr lang="fr-FR" smtClean="0"/>
              <a:pPr/>
              <a:t>20/10/2022</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fld id="{807B6316-DCD4-8447-AA78-1AF2C17A8D69}" type="slidenum">
              <a:rPr lang="fr-FR" smtClean="0"/>
              <a:pPr/>
              <a:t>‹#›</a:t>
            </a:fld>
            <a:endParaRPr lang="fr-FR"/>
          </a:p>
        </p:txBody>
      </p:sp>
    </p:spTree>
    <p:extLst>
      <p:ext uri="{BB962C8B-B14F-4D97-AF65-F5344CB8AC3E}">
        <p14:creationId xmlns:p14="http://schemas.microsoft.com/office/powerpoint/2010/main" val="3942928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solidFill>
                  <a:srgbClr val="52BDEC"/>
                </a:solidFill>
              </a:defRPr>
            </a:lvl1pPr>
          </a:lstStyle>
          <a:p>
            <a:r>
              <a:rPr lang="nl-NL" dirty="0"/>
              <a:t>Klik en typ de titel</a:t>
            </a:r>
            <a:endParaRPr lang="nl-BE" dirty="0"/>
          </a:p>
        </p:txBody>
      </p:sp>
      <p:sp>
        <p:nvSpPr>
          <p:cNvPr id="3" name="Tijdelijke aanduiding voor datum 2"/>
          <p:cNvSpPr>
            <a:spLocks noGrp="1"/>
          </p:cNvSpPr>
          <p:nvPr>
            <p:ph type="dt" sz="half" idx="10"/>
          </p:nvPr>
        </p:nvSpPr>
        <p:spPr/>
        <p:txBody>
          <a:bodyPr/>
          <a:lstStyle/>
          <a:p>
            <a:fld id="{70609093-D011-524F-9A0F-889C98A59568}" type="datetime1">
              <a:rPr lang="nl-BE" smtClean="0"/>
              <a:t>20/10/2022</a:t>
            </a:fld>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F35D8031-C8E5-48F8-A3B6-81643B27A3AF}" type="slidenum">
              <a:rPr lang="nl-BE" smtClean="0"/>
              <a:pPr/>
              <a:t>‹#›</a:t>
            </a:fld>
            <a:endParaRPr lang="nl-BE" dirty="0"/>
          </a:p>
        </p:txBody>
      </p:sp>
      <p:sp>
        <p:nvSpPr>
          <p:cNvPr id="6" name="Tijdelijke aanduiding voor tekst 2"/>
          <p:cNvSpPr>
            <a:spLocks noGrp="1"/>
          </p:cNvSpPr>
          <p:nvPr>
            <p:ph idx="1" hasCustomPrompt="1"/>
          </p:nvPr>
        </p:nvSpPr>
        <p:spPr>
          <a:xfrm>
            <a:off x="540000" y="1349999"/>
            <a:ext cx="8334000" cy="4428000"/>
          </a:xfrm>
          <a:prstGeom prst="rect">
            <a:avLst/>
          </a:prstGeom>
        </p:spPr>
        <p:txBody>
          <a:bodyPr vert="horz" lIns="0" tIns="0" rIns="0" bIns="0" rtlCol="0">
            <a:noAutofit/>
          </a:bodyPr>
          <a:lstStyle>
            <a:lvl1pPr>
              <a:defRPr/>
            </a:lvl1p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2725439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2C481812-3A86-C343-82A9-3CE3D8C47623}" type="datetimeFigureOut">
              <a:rPr lang="fr-FR" smtClean="0"/>
              <a:pPr/>
              <a:t>20/10/2022</a:t>
            </a:fld>
            <a:endParaRPr lang="fr-FR"/>
          </a:p>
        </p:txBody>
      </p:sp>
      <p:sp>
        <p:nvSpPr>
          <p:cNvPr id="8" name="Footer Placeholder 7"/>
          <p:cNvSpPr>
            <a:spLocks noGrp="1"/>
          </p:cNvSpPr>
          <p:nvPr>
            <p:ph type="ftr" sz="quarter" idx="11"/>
          </p:nvPr>
        </p:nvSpPr>
        <p:spPr/>
        <p:txBody>
          <a:bodyPr/>
          <a:lstStyle/>
          <a:p>
            <a:pPr>
              <a:defRPr/>
            </a:pPr>
            <a:endParaRPr lang="fr-FR"/>
          </a:p>
        </p:txBody>
      </p:sp>
      <p:sp>
        <p:nvSpPr>
          <p:cNvPr id="9" name="Slide Number Placeholder 8"/>
          <p:cNvSpPr>
            <a:spLocks noGrp="1"/>
          </p:cNvSpPr>
          <p:nvPr>
            <p:ph type="sldNum" sz="quarter" idx="12"/>
          </p:nvPr>
        </p:nvSpPr>
        <p:spPr/>
        <p:txBody>
          <a:bodyPr/>
          <a:lstStyle/>
          <a:p>
            <a:fld id="{807B6316-DCD4-8447-AA78-1AF2C17A8D69}" type="slidenum">
              <a:rPr lang="fr-FR" smtClean="0"/>
              <a:pPr/>
              <a:t>‹#›</a:t>
            </a:fld>
            <a:endParaRPr lang="fr-FR"/>
          </a:p>
        </p:txBody>
      </p:sp>
    </p:spTree>
    <p:extLst>
      <p:ext uri="{BB962C8B-B14F-4D97-AF65-F5344CB8AC3E}">
        <p14:creationId xmlns:p14="http://schemas.microsoft.com/office/powerpoint/2010/main" val="552961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GB"/>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p:cNvSpPr>
            <a:spLocks noGrp="1"/>
          </p:cNvSpPr>
          <p:nvPr>
            <p:ph type="dt" sz="half" idx="10"/>
          </p:nvPr>
        </p:nvSpPr>
        <p:spPr/>
        <p:txBody>
          <a:bodyPr/>
          <a:lstStyle/>
          <a:p>
            <a:fld id="{2C481812-3A86-C343-82A9-3CE3D8C47623}" type="datetimeFigureOut">
              <a:rPr lang="fr-FR" smtClean="0"/>
              <a:pPr/>
              <a:t>20/10/2022</a:t>
            </a:fld>
            <a:endParaRPr lang="fr-FR"/>
          </a:p>
        </p:txBody>
      </p:sp>
      <p:sp>
        <p:nvSpPr>
          <p:cNvPr id="8" name="Footer Placeholder 7"/>
          <p:cNvSpPr>
            <a:spLocks noGrp="1"/>
          </p:cNvSpPr>
          <p:nvPr>
            <p:ph type="ftr" sz="quarter" idx="11"/>
          </p:nvPr>
        </p:nvSpPr>
        <p:spPr/>
        <p:txBody>
          <a:bodyPr/>
          <a:lstStyle/>
          <a:p>
            <a:pPr>
              <a:defRPr/>
            </a:pPr>
            <a:endParaRPr lang="fr-FR"/>
          </a:p>
        </p:txBody>
      </p:sp>
      <p:sp>
        <p:nvSpPr>
          <p:cNvPr id="9" name="Slide Number Placeholder 8"/>
          <p:cNvSpPr>
            <a:spLocks noGrp="1"/>
          </p:cNvSpPr>
          <p:nvPr>
            <p:ph type="sldNum" sz="quarter" idx="12"/>
          </p:nvPr>
        </p:nvSpPr>
        <p:spPr/>
        <p:txBody>
          <a:bodyPr/>
          <a:lstStyle/>
          <a:p>
            <a:fld id="{807B6316-DCD4-8447-AA78-1AF2C17A8D69}" type="slidenum">
              <a:rPr lang="fr-FR" smtClean="0"/>
              <a:pPr/>
              <a:t>‹#›</a:t>
            </a:fld>
            <a:endParaRPr lang="fr-FR"/>
          </a:p>
        </p:txBody>
      </p:sp>
    </p:spTree>
    <p:extLst>
      <p:ext uri="{BB962C8B-B14F-4D97-AF65-F5344CB8AC3E}">
        <p14:creationId xmlns:p14="http://schemas.microsoft.com/office/powerpoint/2010/main" val="372589649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fld id="{2C481812-3A86-C343-82A9-3CE3D8C47623}" type="datetimeFigureOut">
              <a:rPr lang="fr-FR" smtClean="0"/>
              <a:pPr/>
              <a:t>20/10/2022</a:t>
            </a:fld>
            <a:endParaRPr lang="fr-FR"/>
          </a:p>
        </p:txBody>
      </p:sp>
      <p:sp>
        <p:nvSpPr>
          <p:cNvPr id="9" name="Footer Placeholder 8"/>
          <p:cNvSpPr>
            <a:spLocks noGrp="1"/>
          </p:cNvSpPr>
          <p:nvPr>
            <p:ph type="ftr" sz="quarter" idx="11"/>
          </p:nvPr>
        </p:nvSpPr>
        <p:spPr/>
        <p:txBody>
          <a:bodyPr/>
          <a:lstStyle/>
          <a:p>
            <a:pPr>
              <a:defRPr/>
            </a:pPr>
            <a:endParaRPr lang="fr-FR"/>
          </a:p>
        </p:txBody>
      </p:sp>
      <p:sp>
        <p:nvSpPr>
          <p:cNvPr id="10" name="Slide Number Placeholder 9"/>
          <p:cNvSpPr>
            <a:spLocks noGrp="1"/>
          </p:cNvSpPr>
          <p:nvPr>
            <p:ph type="sldNum" sz="quarter" idx="12"/>
          </p:nvPr>
        </p:nvSpPr>
        <p:spPr/>
        <p:txBody>
          <a:bodyPr/>
          <a:lstStyle/>
          <a:p>
            <a:fld id="{807B6316-DCD4-8447-AA78-1AF2C17A8D69}" type="slidenum">
              <a:rPr lang="fr-FR" smtClean="0"/>
              <a:pPr/>
              <a:t>‹#›</a:t>
            </a:fld>
            <a:endParaRPr lang="fr-FR"/>
          </a:p>
        </p:txBody>
      </p:sp>
    </p:spTree>
    <p:extLst>
      <p:ext uri="{BB962C8B-B14F-4D97-AF65-F5344CB8AC3E}">
        <p14:creationId xmlns:p14="http://schemas.microsoft.com/office/powerpoint/2010/main" val="412985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Date Placeholder 6"/>
          <p:cNvSpPr>
            <a:spLocks noGrp="1"/>
          </p:cNvSpPr>
          <p:nvPr>
            <p:ph type="dt" sz="half" idx="10"/>
          </p:nvPr>
        </p:nvSpPr>
        <p:spPr/>
        <p:txBody>
          <a:bodyPr/>
          <a:lstStyle/>
          <a:p>
            <a:fld id="{2C481812-3A86-C343-82A9-3CE3D8C47623}" type="datetimeFigureOut">
              <a:rPr lang="fr-FR" smtClean="0"/>
              <a:pPr/>
              <a:t>20/10/2022</a:t>
            </a:fld>
            <a:endParaRPr lang="fr-FR"/>
          </a:p>
        </p:txBody>
      </p:sp>
      <p:sp>
        <p:nvSpPr>
          <p:cNvPr id="8" name="Footer Placeholder 7"/>
          <p:cNvSpPr>
            <a:spLocks noGrp="1"/>
          </p:cNvSpPr>
          <p:nvPr>
            <p:ph type="ftr" sz="quarter" idx="11"/>
          </p:nvPr>
        </p:nvSpPr>
        <p:spPr/>
        <p:txBody>
          <a:bodyPr/>
          <a:lstStyle/>
          <a:p>
            <a:pPr>
              <a:defRPr/>
            </a:pPr>
            <a:endParaRPr lang="fr-FR"/>
          </a:p>
        </p:txBody>
      </p:sp>
      <p:sp>
        <p:nvSpPr>
          <p:cNvPr id="9" name="Slide Number Placeholder 8"/>
          <p:cNvSpPr>
            <a:spLocks noGrp="1"/>
          </p:cNvSpPr>
          <p:nvPr>
            <p:ph type="sldNum" sz="quarter" idx="12"/>
          </p:nvPr>
        </p:nvSpPr>
        <p:spPr/>
        <p:txBody>
          <a:bodyPr/>
          <a:lstStyle/>
          <a:p>
            <a:fld id="{807B6316-DCD4-8447-AA78-1AF2C17A8D69}" type="slidenum">
              <a:rPr lang="fr-FR" smtClean="0"/>
              <a:pPr/>
              <a:t>‹#›</a:t>
            </a:fld>
            <a:endParaRPr lang="fr-FR"/>
          </a:p>
        </p:txBody>
      </p:sp>
      <p:sp>
        <p:nvSpPr>
          <p:cNvPr id="10" name="Title 9"/>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357507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C481812-3A86-C343-82A9-3CE3D8C47623}" type="datetimeFigureOut">
              <a:rPr lang="fr-FR" smtClean="0"/>
              <a:pPr/>
              <a:t>20/10/2022</a:t>
            </a:fld>
            <a:endParaRPr lang="fr-FR"/>
          </a:p>
        </p:txBody>
      </p:sp>
      <p:sp>
        <p:nvSpPr>
          <p:cNvPr id="4" name="Footer Placeholder 3"/>
          <p:cNvSpPr>
            <a:spLocks noGrp="1"/>
          </p:cNvSpPr>
          <p:nvPr>
            <p:ph type="ftr" sz="quarter" idx="11"/>
          </p:nvPr>
        </p:nvSpPr>
        <p:spPr/>
        <p:txBody>
          <a:bodyPr/>
          <a:lstStyle/>
          <a:p>
            <a:pPr>
              <a:defRPr/>
            </a:pPr>
            <a:endParaRPr lang="fr-FR"/>
          </a:p>
        </p:txBody>
      </p:sp>
      <p:sp>
        <p:nvSpPr>
          <p:cNvPr id="5" name="Slide Number Placeholder 4"/>
          <p:cNvSpPr>
            <a:spLocks noGrp="1"/>
          </p:cNvSpPr>
          <p:nvPr>
            <p:ph type="sldNum" sz="quarter" idx="12"/>
          </p:nvPr>
        </p:nvSpPr>
        <p:spPr/>
        <p:txBody>
          <a:bodyPr/>
          <a:lstStyle/>
          <a:p>
            <a:fld id="{807B6316-DCD4-8447-AA78-1AF2C17A8D69}" type="slidenum">
              <a:rPr lang="fr-FR" smtClean="0"/>
              <a:pPr/>
              <a:t>‹#›</a:t>
            </a:fld>
            <a:endParaRPr lang="fr-FR"/>
          </a:p>
        </p:txBody>
      </p:sp>
    </p:spTree>
    <p:extLst>
      <p:ext uri="{BB962C8B-B14F-4D97-AF65-F5344CB8AC3E}">
        <p14:creationId xmlns:p14="http://schemas.microsoft.com/office/powerpoint/2010/main" val="1725028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481812-3A86-C343-82A9-3CE3D8C47623}" type="datetimeFigureOut">
              <a:rPr lang="fr-FR" smtClean="0"/>
              <a:pPr/>
              <a:t>20/10/2022</a:t>
            </a:fld>
            <a:endParaRPr lang="fr-FR"/>
          </a:p>
        </p:txBody>
      </p:sp>
      <p:sp>
        <p:nvSpPr>
          <p:cNvPr id="3" name="Footer Placeholder 2"/>
          <p:cNvSpPr>
            <a:spLocks noGrp="1"/>
          </p:cNvSpPr>
          <p:nvPr>
            <p:ph type="ftr" sz="quarter" idx="11"/>
          </p:nvPr>
        </p:nvSpPr>
        <p:spPr/>
        <p:txBody>
          <a:bodyPr/>
          <a:lstStyle/>
          <a:p>
            <a:pPr>
              <a:defRPr/>
            </a:pPr>
            <a:endParaRPr lang="fr-FR"/>
          </a:p>
        </p:txBody>
      </p:sp>
      <p:sp>
        <p:nvSpPr>
          <p:cNvPr id="4" name="Slide Number Placeholder 3"/>
          <p:cNvSpPr>
            <a:spLocks noGrp="1"/>
          </p:cNvSpPr>
          <p:nvPr>
            <p:ph type="sldNum" sz="quarter" idx="12"/>
          </p:nvPr>
        </p:nvSpPr>
        <p:spPr/>
        <p:txBody>
          <a:bodyPr/>
          <a:lstStyle/>
          <a:p>
            <a:fld id="{807B6316-DCD4-8447-AA78-1AF2C17A8D69}" type="slidenum">
              <a:rPr lang="fr-FR" smtClean="0"/>
              <a:pPr/>
              <a:t>‹#›</a:t>
            </a:fld>
            <a:endParaRPr lang="fr-FR"/>
          </a:p>
        </p:txBody>
      </p:sp>
    </p:spTree>
    <p:extLst>
      <p:ext uri="{BB962C8B-B14F-4D97-AF65-F5344CB8AC3E}">
        <p14:creationId xmlns:p14="http://schemas.microsoft.com/office/powerpoint/2010/main" val="3296984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GB"/>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8"/>
          <p:cNvSpPr>
            <a:spLocks noGrp="1"/>
          </p:cNvSpPr>
          <p:nvPr>
            <p:ph type="dt" sz="half" idx="10"/>
          </p:nvPr>
        </p:nvSpPr>
        <p:spPr/>
        <p:txBody>
          <a:bodyPr/>
          <a:lstStyle/>
          <a:p>
            <a:fld id="{2C481812-3A86-C343-82A9-3CE3D8C47623}" type="datetimeFigureOut">
              <a:rPr lang="fr-FR" smtClean="0"/>
              <a:pPr/>
              <a:t>20/10/2022</a:t>
            </a:fld>
            <a:endParaRPr lang="fr-FR"/>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pPr>
              <a:defRPr/>
            </a:pPr>
            <a:endParaRPr lang="fr-FR"/>
          </a:p>
        </p:txBody>
      </p:sp>
      <p:sp>
        <p:nvSpPr>
          <p:cNvPr id="11" name="Slide Number Placeholder 10"/>
          <p:cNvSpPr>
            <a:spLocks noGrp="1"/>
          </p:cNvSpPr>
          <p:nvPr>
            <p:ph type="sldNum" sz="quarter" idx="12"/>
          </p:nvPr>
        </p:nvSpPr>
        <p:spPr/>
        <p:txBody>
          <a:bodyPr/>
          <a:lstStyle/>
          <a:p>
            <a:fld id="{807B6316-DCD4-8447-AA78-1AF2C17A8D69}" type="slidenum">
              <a:rPr lang="fr-FR" smtClean="0"/>
              <a:pPr/>
              <a:t>‹#›</a:t>
            </a:fld>
            <a:endParaRPr lang="fr-FR"/>
          </a:p>
        </p:txBody>
      </p:sp>
    </p:spTree>
    <p:extLst>
      <p:ext uri="{BB962C8B-B14F-4D97-AF65-F5344CB8AC3E}">
        <p14:creationId xmlns:p14="http://schemas.microsoft.com/office/powerpoint/2010/main" val="158298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2C481812-3A86-C343-82A9-3CE3D8C47623}" type="datetimeFigureOut">
              <a:rPr lang="fr-FR" smtClean="0"/>
              <a:pPr/>
              <a:t>20/10/2022</a:t>
            </a:fld>
            <a:endParaRPr lang="fr-FR"/>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pPr>
              <a:defRPr/>
            </a:pPr>
            <a:endParaRPr lang="fr-FR"/>
          </a:p>
        </p:txBody>
      </p:sp>
      <p:sp>
        <p:nvSpPr>
          <p:cNvPr id="10" name="Slide Number Placeholder 9"/>
          <p:cNvSpPr>
            <a:spLocks noGrp="1"/>
          </p:cNvSpPr>
          <p:nvPr>
            <p:ph type="sldNum" sz="quarter" idx="12"/>
          </p:nvPr>
        </p:nvSpPr>
        <p:spPr/>
        <p:txBody>
          <a:bodyPr/>
          <a:lstStyle/>
          <a:p>
            <a:fld id="{807B6316-DCD4-8447-AA78-1AF2C17A8D69}" type="slidenum">
              <a:rPr lang="fr-FR" smtClean="0"/>
              <a:pPr/>
              <a:t>‹#›</a:t>
            </a:fld>
            <a:endParaRPr lang="fr-FR"/>
          </a:p>
        </p:txBody>
      </p:sp>
    </p:spTree>
    <p:extLst>
      <p:ext uri="{BB962C8B-B14F-4D97-AF65-F5344CB8AC3E}">
        <p14:creationId xmlns:p14="http://schemas.microsoft.com/office/powerpoint/2010/main" val="3717079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2C481812-3A86-C343-82A9-3CE3D8C47623}" type="datetimeFigureOut">
              <a:rPr lang="fr-FR" smtClean="0"/>
              <a:pPr/>
              <a:t>20/10/2022</a:t>
            </a:fld>
            <a:endParaRPr lang="fr-FR"/>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pPr>
              <a:defRPr/>
            </a:pPr>
            <a:endParaRPr lang="fr-FR"/>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807B6316-DCD4-8447-AA78-1AF2C17A8D69}" type="slidenum">
              <a:rPr lang="fr-FR" smtClean="0"/>
              <a:pPr/>
              <a:t>‹#›</a:t>
            </a:fld>
            <a:endParaRPr lang="fr-FR"/>
          </a:p>
        </p:txBody>
      </p:sp>
    </p:spTree>
    <p:extLst>
      <p:ext uri="{BB962C8B-B14F-4D97-AF65-F5344CB8AC3E}">
        <p14:creationId xmlns:p14="http://schemas.microsoft.com/office/powerpoint/2010/main" val="423103865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geoportail.wallonie.be/walonmap#SHARE=EB40F2296A729D50E053D5AFA49DA47B"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geoportail.wallonie.be/walonmap#SHARE=EB40F2296A729D50E053D5AFA49DA47B" TargetMode="External"/><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geoportail.wallonie.be/walonmap#SHARE=EB40F2296A729D50E053D5AFA49DA47B" TargetMode="External"/><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pfwb.be/le-travail-du-parlement/doc-et-pub/documents-parlementaires-et-decrets/questions/001698100"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vrt.be/vrtnws/nl/2020/12/16/opvallende-archeologische-vondst-in-gingelom-blijkt-franse-geldr/"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books.openedition.org/pusl/26644?lang=fr" TargetMode="External"/><Relationship Id="rId2" Type="http://schemas.openxmlformats.org/officeDocument/2006/relationships/hyperlink" Target="mailto:marie-sophie.declippele@usaintlouis.b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550" y="0"/>
            <a:ext cx="179593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0" name="Titre 1"/>
          <p:cNvSpPr>
            <a:spLocks noGrp="1" noChangeArrowheads="1"/>
          </p:cNvSpPr>
          <p:nvPr>
            <p:ph type="ctrTitle"/>
          </p:nvPr>
        </p:nvSpPr>
        <p:spPr>
          <a:xfrm>
            <a:off x="685800" y="1270000"/>
            <a:ext cx="7772400" cy="3200400"/>
          </a:xfrm>
        </p:spPr>
        <p:txBody>
          <a:bodyPr>
            <a:normAutofit/>
          </a:bodyPr>
          <a:lstStyle/>
          <a:p>
            <a:pPr eaLnBrk="1" hangingPunct="1"/>
            <a:r>
              <a:rPr lang="fr-FR" dirty="0">
                <a:solidFill>
                  <a:schemeClr val="bg1"/>
                </a:solidFill>
                <a:latin typeface="Calibri" charset="0"/>
              </a:rPr>
              <a:t>La protection du patrimoine culturel en Belgique,</a:t>
            </a:r>
            <a:br>
              <a:rPr lang="fr-FR" dirty="0">
                <a:solidFill>
                  <a:schemeClr val="bg1"/>
                </a:solidFill>
                <a:latin typeface="Calibri" charset="0"/>
              </a:rPr>
            </a:br>
            <a:r>
              <a:rPr lang="fr-FR" dirty="0">
                <a:solidFill>
                  <a:schemeClr val="bg1"/>
                </a:solidFill>
                <a:latin typeface="Calibri" charset="0"/>
              </a:rPr>
              <a:t>UNE COMPLEXITÉ JURIDIQUE</a:t>
            </a:r>
            <a:endParaRPr lang="fr-FR" dirty="0">
              <a:latin typeface="Calibri" charset="0"/>
            </a:endParaRPr>
          </a:p>
        </p:txBody>
      </p:sp>
      <p:sp>
        <p:nvSpPr>
          <p:cNvPr id="37891" name="Sous-titre 2"/>
          <p:cNvSpPr>
            <a:spLocks noGrp="1" noChangeArrowheads="1"/>
          </p:cNvSpPr>
          <p:nvPr>
            <p:ph type="subTitle" idx="1"/>
          </p:nvPr>
        </p:nvSpPr>
        <p:spPr>
          <a:xfrm>
            <a:off x="1371600" y="4762500"/>
            <a:ext cx="6400800" cy="1752600"/>
          </a:xfrm>
        </p:spPr>
        <p:txBody>
          <a:bodyPr/>
          <a:lstStyle/>
          <a:p>
            <a:pPr eaLnBrk="1" hangingPunct="1"/>
            <a:r>
              <a:rPr lang="fr-FR" dirty="0">
                <a:solidFill>
                  <a:srgbClr val="000000"/>
                </a:solidFill>
                <a:latin typeface="Calibri" charset="0"/>
              </a:rPr>
              <a:t> </a:t>
            </a:r>
            <a:r>
              <a:rPr lang="fr-FR" dirty="0">
                <a:solidFill>
                  <a:schemeClr val="tx1"/>
                </a:solidFill>
                <a:latin typeface="Calibri" charset="0"/>
              </a:rPr>
              <a:t>Dr Marie-Sophie de </a:t>
            </a:r>
            <a:r>
              <a:rPr lang="fr-FR" dirty="0" err="1">
                <a:solidFill>
                  <a:schemeClr val="tx1"/>
                </a:solidFill>
                <a:latin typeface="Calibri" charset="0"/>
              </a:rPr>
              <a:t>Clippele</a:t>
            </a:r>
            <a:endParaRPr lang="fr-FR" dirty="0">
              <a:solidFill>
                <a:schemeClr val="tx1"/>
              </a:solidFill>
              <a:latin typeface="Calibri" charset="0"/>
            </a:endParaRPr>
          </a:p>
          <a:p>
            <a:pPr eaLnBrk="1" hangingPunct="1"/>
            <a:r>
              <a:rPr lang="fr-FR" dirty="0">
                <a:solidFill>
                  <a:schemeClr val="tx1"/>
                </a:solidFill>
                <a:latin typeface="Calibri" charset="0"/>
              </a:rPr>
              <a:t>Chargée de recherche F.R.S.-FNRS</a:t>
            </a:r>
          </a:p>
          <a:p>
            <a:pPr eaLnBrk="1" hangingPunct="1"/>
            <a:r>
              <a:rPr lang="fr-FR" dirty="0">
                <a:solidFill>
                  <a:schemeClr val="tx1"/>
                </a:solidFill>
                <a:latin typeface="Calibri" charset="0"/>
              </a:rPr>
              <a:t>Professeure invitée USL-B</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4A1A07-A68B-9A4C-8520-9E4924B30968}"/>
              </a:ext>
            </a:extLst>
          </p:cNvPr>
          <p:cNvSpPr>
            <a:spLocks noGrp="1"/>
          </p:cNvSpPr>
          <p:nvPr>
            <p:ph type="title"/>
          </p:nvPr>
        </p:nvSpPr>
        <p:spPr/>
        <p:txBody>
          <a:bodyPr rtlCol="0">
            <a:normAutofit/>
          </a:bodyPr>
          <a:lstStyle/>
          <a:p>
            <a:pPr eaLnBrk="1" fontAlgn="auto" hangingPunct="1">
              <a:spcAft>
                <a:spcPts val="0"/>
              </a:spcAft>
              <a:defRPr/>
            </a:pPr>
            <a:r>
              <a:rPr lang="fr-FR" dirty="0">
                <a:ea typeface="+mj-ea"/>
                <a:sym typeface="Wingdings"/>
              </a:rPr>
              <a:t>2. La protection du patrimoine en Belgique</a:t>
            </a:r>
          </a:p>
        </p:txBody>
      </p:sp>
      <p:sp>
        <p:nvSpPr>
          <p:cNvPr id="3" name="Espace réservé du contenu 2">
            <a:extLst>
              <a:ext uri="{FF2B5EF4-FFF2-40B4-BE49-F238E27FC236}">
                <a16:creationId xmlns:a16="http://schemas.microsoft.com/office/drawing/2014/main" id="{FF90F958-58CB-D440-ADED-AD9BB86852C5}"/>
              </a:ext>
            </a:extLst>
          </p:cNvPr>
          <p:cNvSpPr>
            <a:spLocks noGrp="1"/>
          </p:cNvSpPr>
          <p:nvPr>
            <p:ph idx="1"/>
          </p:nvPr>
        </p:nvSpPr>
        <p:spPr>
          <a:xfrm>
            <a:off x="457200" y="1600200"/>
            <a:ext cx="8229600" cy="5062538"/>
          </a:xfrm>
        </p:spPr>
        <p:txBody>
          <a:bodyPr>
            <a:normAutofit/>
          </a:bodyPr>
          <a:lstStyle/>
          <a:p>
            <a:pPr marL="0" indent="0" algn="ctr" eaLnBrk="1" hangingPunct="1">
              <a:lnSpc>
                <a:spcPct val="90000"/>
              </a:lnSpc>
              <a:buFont typeface="Arial" charset="0"/>
              <a:buNone/>
            </a:pPr>
            <a:endParaRPr lang="fr-FR" b="1" dirty="0">
              <a:latin typeface="Calibri" charset="0"/>
              <a:sym typeface="Wingdings" charset="0"/>
            </a:endParaRPr>
          </a:p>
          <a:p>
            <a:pPr marL="0" indent="0" algn="ctr" eaLnBrk="1" hangingPunct="1">
              <a:lnSpc>
                <a:spcPct val="90000"/>
              </a:lnSpc>
              <a:buFont typeface="Arial" charset="0"/>
              <a:buNone/>
            </a:pPr>
            <a:endParaRPr lang="fr-FR" b="1" dirty="0">
              <a:latin typeface="Calibri" charset="0"/>
              <a:sym typeface="Wingdings" charset="0"/>
            </a:endParaRPr>
          </a:p>
          <a:p>
            <a:pPr marL="0" indent="0" algn="ctr" eaLnBrk="1" hangingPunct="1">
              <a:lnSpc>
                <a:spcPct val="90000"/>
              </a:lnSpc>
              <a:buFont typeface="Arial" charset="0"/>
              <a:buNone/>
            </a:pPr>
            <a:endParaRPr lang="fr-FR" b="1" dirty="0">
              <a:latin typeface="Calibri" charset="0"/>
              <a:sym typeface="Wingdings" charset="0"/>
            </a:endParaRPr>
          </a:p>
          <a:p>
            <a:pPr marL="0" indent="0" algn="ctr" eaLnBrk="1" hangingPunct="1">
              <a:lnSpc>
                <a:spcPct val="90000"/>
              </a:lnSpc>
              <a:buFont typeface="Arial" charset="0"/>
              <a:buNone/>
            </a:pPr>
            <a:r>
              <a:rPr lang="fr-FR" b="1" dirty="0">
                <a:latin typeface="Calibri" charset="0"/>
                <a:sym typeface="Wingdings" charset="0"/>
              </a:rPr>
              <a:t>1988 : la régionalisation du patrimoine immobilier</a:t>
            </a:r>
          </a:p>
          <a:p>
            <a:pPr marL="0" indent="0" eaLnBrk="1" hangingPunct="1">
              <a:lnSpc>
                <a:spcPct val="90000"/>
              </a:lnSpc>
              <a:buFont typeface="Arial" charset="0"/>
              <a:buNone/>
            </a:pPr>
            <a:endParaRPr lang="fr-FR" dirty="0">
              <a:latin typeface="Calibri" charset="0"/>
              <a:sym typeface="Wingdings" charset="0"/>
            </a:endParaRPr>
          </a:p>
          <a:p>
            <a:pPr marL="0" indent="0" eaLnBrk="1" hangingPunct="1">
              <a:lnSpc>
                <a:spcPct val="90000"/>
              </a:lnSpc>
              <a:buFontTx/>
              <a:buChar char="-"/>
            </a:pPr>
            <a:r>
              <a:rPr lang="fr-FR" dirty="0">
                <a:latin typeface="Calibri" charset="0"/>
                <a:sym typeface="Wingdings" charset="0"/>
              </a:rPr>
              <a:t>Transfert de la compétence des « monuments et sites » aux 3 Régions : Région de Bruxelles-Capitale, Région flamande, Région wallonne </a:t>
            </a:r>
          </a:p>
          <a:p>
            <a:pPr marL="0" indent="0" eaLnBrk="1" hangingPunct="1">
              <a:lnSpc>
                <a:spcPct val="90000"/>
              </a:lnSpc>
              <a:buFont typeface="Arial" charset="0"/>
              <a:buNone/>
            </a:pPr>
            <a:endParaRPr lang="fr-FR" dirty="0">
              <a:latin typeface="Calibri" charset="0"/>
              <a:sym typeface="Wingdings" charset="0"/>
            </a:endParaRPr>
          </a:p>
          <a:p>
            <a:pPr marL="0" indent="0">
              <a:lnSpc>
                <a:spcPct val="90000"/>
              </a:lnSpc>
              <a:buNone/>
            </a:pPr>
            <a:r>
              <a:rPr lang="fr-FR" dirty="0">
                <a:latin typeface="Calibri" charset="0"/>
                <a:sym typeface="Wingdings" charset="0"/>
              </a:rPr>
              <a:t>+ </a:t>
            </a:r>
            <a:r>
              <a:rPr lang="fr-FR" dirty="0" err="1">
                <a:latin typeface="Calibri" charset="0"/>
                <a:sym typeface="Wingdings" charset="0"/>
              </a:rPr>
              <a:t>retransfert</a:t>
            </a:r>
            <a:r>
              <a:rPr lang="fr-FR" dirty="0">
                <a:latin typeface="Calibri" charset="0"/>
                <a:sym typeface="Wingdings" charset="0"/>
              </a:rPr>
              <a:t> à la Communauté germanophone en 1994</a:t>
            </a:r>
            <a:r>
              <a:rPr lang="fr-FR" dirty="0">
                <a:latin typeface="Calibri" charset="0"/>
                <a:sym typeface="Wingdings" pitchFamily="2" charset="2"/>
              </a:rPr>
              <a:t>  détient toute la compétence pour le patrimoine culturel sur son territoire</a:t>
            </a:r>
            <a:endParaRPr lang="fr-FR" dirty="0">
              <a:latin typeface="Calibri" charset="0"/>
              <a:sym typeface="Wingdings" charset="0"/>
            </a:endParaRPr>
          </a:p>
          <a:p>
            <a:pPr marL="0" indent="0" eaLnBrk="1" hangingPunct="1">
              <a:lnSpc>
                <a:spcPct val="90000"/>
              </a:lnSpc>
              <a:buFontTx/>
              <a:buChar char="-"/>
            </a:pPr>
            <a:endParaRPr lang="fr-FR" dirty="0">
              <a:latin typeface="Calibri" charset="0"/>
              <a:sym typeface="Wingdings"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4A1A07-A68B-9A4C-8520-9E4924B30968}"/>
              </a:ext>
            </a:extLst>
          </p:cNvPr>
          <p:cNvSpPr>
            <a:spLocks noGrp="1"/>
          </p:cNvSpPr>
          <p:nvPr>
            <p:ph type="title"/>
          </p:nvPr>
        </p:nvSpPr>
        <p:spPr/>
        <p:txBody>
          <a:bodyPr rtlCol="0">
            <a:normAutofit/>
          </a:bodyPr>
          <a:lstStyle/>
          <a:p>
            <a:pPr eaLnBrk="1" fontAlgn="auto" hangingPunct="1">
              <a:spcAft>
                <a:spcPts val="0"/>
              </a:spcAft>
              <a:defRPr/>
            </a:pPr>
            <a:r>
              <a:rPr lang="fr-FR" dirty="0">
                <a:ea typeface="+mj-ea"/>
                <a:sym typeface="Wingdings"/>
              </a:rPr>
              <a:t>2. La protection du patrimoine en Belgique</a:t>
            </a:r>
          </a:p>
        </p:txBody>
      </p:sp>
      <p:sp>
        <p:nvSpPr>
          <p:cNvPr id="3" name="Espace réservé du contenu 2">
            <a:extLst>
              <a:ext uri="{FF2B5EF4-FFF2-40B4-BE49-F238E27FC236}">
                <a16:creationId xmlns:a16="http://schemas.microsoft.com/office/drawing/2014/main" id="{FF90F958-58CB-D440-ADED-AD9BB86852C5}"/>
              </a:ext>
            </a:extLst>
          </p:cNvPr>
          <p:cNvSpPr>
            <a:spLocks noGrp="1"/>
          </p:cNvSpPr>
          <p:nvPr>
            <p:ph idx="1"/>
          </p:nvPr>
        </p:nvSpPr>
        <p:spPr>
          <a:xfrm>
            <a:off x="457200" y="1600200"/>
            <a:ext cx="8229600" cy="5062538"/>
          </a:xfrm>
        </p:spPr>
        <p:txBody>
          <a:bodyPr>
            <a:normAutofit fontScale="92500" lnSpcReduction="10000"/>
          </a:bodyPr>
          <a:lstStyle/>
          <a:p>
            <a:pPr marL="0" indent="0" algn="ctr" eaLnBrk="1" hangingPunct="1">
              <a:lnSpc>
                <a:spcPct val="90000"/>
              </a:lnSpc>
              <a:buFont typeface="Arial" charset="0"/>
              <a:buNone/>
            </a:pPr>
            <a:endParaRPr lang="fr-FR" b="1" dirty="0">
              <a:latin typeface="Calibri" charset="0"/>
              <a:sym typeface="Wingdings" charset="0"/>
            </a:endParaRPr>
          </a:p>
          <a:p>
            <a:pPr marL="0" indent="0" algn="ctr" eaLnBrk="1" hangingPunct="1">
              <a:lnSpc>
                <a:spcPct val="90000"/>
              </a:lnSpc>
              <a:buFont typeface="Arial" charset="0"/>
              <a:buNone/>
            </a:pPr>
            <a:endParaRPr lang="fr-FR" b="1" dirty="0">
              <a:latin typeface="Calibri" charset="0"/>
              <a:sym typeface="Wingdings" charset="0"/>
            </a:endParaRPr>
          </a:p>
          <a:p>
            <a:pPr marL="0" indent="0" algn="ctr" eaLnBrk="1" hangingPunct="1">
              <a:lnSpc>
                <a:spcPct val="90000"/>
              </a:lnSpc>
              <a:buFont typeface="Arial" charset="0"/>
              <a:buNone/>
            </a:pPr>
            <a:endParaRPr lang="fr-FR" b="1" dirty="0">
              <a:latin typeface="Calibri" charset="0"/>
              <a:sym typeface="Wingdings" charset="0"/>
            </a:endParaRPr>
          </a:p>
          <a:p>
            <a:pPr marL="0" indent="0" algn="ctr" eaLnBrk="1" hangingPunct="1">
              <a:lnSpc>
                <a:spcPct val="90000"/>
              </a:lnSpc>
              <a:buFont typeface="Arial" charset="0"/>
              <a:buNone/>
            </a:pPr>
            <a:r>
              <a:rPr lang="fr-FR" b="1" dirty="0">
                <a:latin typeface="Calibri" charset="0"/>
                <a:sym typeface="Wingdings" charset="0"/>
              </a:rPr>
              <a:t>2014 : la régionalisation du patrimoine bruxellois</a:t>
            </a:r>
          </a:p>
          <a:p>
            <a:pPr marL="0" indent="0" eaLnBrk="1" hangingPunct="1">
              <a:lnSpc>
                <a:spcPct val="90000"/>
              </a:lnSpc>
              <a:buFont typeface="Arial" charset="0"/>
              <a:buNone/>
            </a:pPr>
            <a:endParaRPr lang="fr-FR" dirty="0">
              <a:latin typeface="Calibri" charset="0"/>
              <a:sym typeface="Wingdings" charset="0"/>
            </a:endParaRPr>
          </a:p>
          <a:p>
            <a:pPr marL="0" indent="0" eaLnBrk="1" hangingPunct="1">
              <a:lnSpc>
                <a:spcPct val="90000"/>
              </a:lnSpc>
              <a:buFontTx/>
              <a:buChar char="-"/>
            </a:pPr>
            <a:r>
              <a:rPr lang="fr-FR" dirty="0">
                <a:latin typeface="Calibri" charset="0"/>
                <a:sym typeface="Wingdings" charset="0"/>
              </a:rPr>
              <a:t>Transfert de la compétence du </a:t>
            </a:r>
            <a:r>
              <a:rPr lang="fr-FR" i="1" dirty="0">
                <a:latin typeface="Calibri" charset="0"/>
                <a:sym typeface="Wingdings" charset="0"/>
              </a:rPr>
              <a:t>biculturel d’intérêt régional </a:t>
            </a:r>
            <a:r>
              <a:rPr lang="fr-FR" dirty="0">
                <a:latin typeface="Calibri" charset="0"/>
                <a:sym typeface="Wingdings" charset="0"/>
              </a:rPr>
              <a:t>à la RBC</a:t>
            </a:r>
          </a:p>
          <a:p>
            <a:pPr marL="457200" indent="-285750">
              <a:lnSpc>
                <a:spcPct val="90000"/>
              </a:lnSpc>
              <a:buFont typeface="Wingdings" pitchFamily="2" charset="2"/>
              <a:buChar char="à"/>
            </a:pPr>
            <a:r>
              <a:rPr lang="fr-FR" dirty="0">
                <a:latin typeface="Calibri" charset="0"/>
                <a:sym typeface="Wingdings" charset="0"/>
              </a:rPr>
              <a:t>Compétence pour le patrimoine culturel mobilier et le patrimoine immatériel </a:t>
            </a:r>
            <a:r>
              <a:rPr lang="fr-FR" i="1" dirty="0">
                <a:latin typeface="Calibri" charset="0"/>
                <a:sym typeface="Wingdings" charset="0"/>
              </a:rPr>
              <a:t>d’intérêt régional</a:t>
            </a:r>
          </a:p>
          <a:p>
            <a:pPr marL="457200" indent="-285750">
              <a:lnSpc>
                <a:spcPct val="90000"/>
              </a:lnSpc>
              <a:buFont typeface="Wingdings" pitchFamily="2" charset="2"/>
              <a:buChar char="à"/>
            </a:pPr>
            <a:r>
              <a:rPr lang="fr-FR" dirty="0">
                <a:latin typeface="Calibri" charset="0"/>
                <a:sym typeface="Wingdings" charset="0"/>
              </a:rPr>
              <a:t>Arrêt C.C. 71/2021 du 20 mai 2021</a:t>
            </a:r>
            <a:r>
              <a:rPr lang="fr-FR" dirty="0">
                <a:latin typeface="Calibri" panose="020F0502020204030204" pitchFamily="34" charset="0"/>
                <a:cs typeface="Calibri" panose="020F0502020204030204" pitchFamily="34" charset="0"/>
                <a:sym typeface="Wingdings" charset="0"/>
              </a:rPr>
              <a:t>: « </a:t>
            </a:r>
            <a:r>
              <a:rPr lang="fr-FR" dirty="0">
                <a:latin typeface="Calibri" panose="020F0502020204030204" pitchFamily="34" charset="0"/>
                <a:cs typeface="Calibri" panose="020F0502020204030204" pitchFamily="34" charset="0"/>
              </a:rPr>
              <a:t>En matière de patrimoine culturel, cette attribution limitée implique que la compétence de la Région de Bruxelles-Capitale s’étend uniquement au patrimoine </a:t>
            </a:r>
            <a:r>
              <a:rPr lang="fr-FR" b="1" dirty="0">
                <a:latin typeface="Calibri" panose="020F0502020204030204" pitchFamily="34" charset="0"/>
                <a:cs typeface="Calibri" panose="020F0502020204030204" pitchFamily="34" charset="0"/>
              </a:rPr>
              <a:t>biculturel</a:t>
            </a:r>
            <a:r>
              <a:rPr lang="fr-FR" dirty="0">
                <a:latin typeface="Calibri" panose="020F0502020204030204" pitchFamily="34" charset="0"/>
                <a:cs typeface="Calibri" panose="020F0502020204030204" pitchFamily="34" charset="0"/>
              </a:rPr>
              <a:t> qui n’a </a:t>
            </a:r>
            <a:r>
              <a:rPr lang="fr-FR" b="1" dirty="0">
                <a:latin typeface="Calibri" panose="020F0502020204030204" pitchFamily="34" charset="0"/>
                <a:cs typeface="Calibri" panose="020F0502020204030204" pitchFamily="34" charset="0"/>
              </a:rPr>
              <a:t>pas une envergure nationale ou internationale</a:t>
            </a:r>
            <a:r>
              <a:rPr lang="fr-FR" dirty="0">
                <a:latin typeface="Calibri" panose="020F0502020204030204" pitchFamily="34" charset="0"/>
                <a:cs typeface="Calibri" panose="020F0502020204030204" pitchFamily="34" charset="0"/>
              </a:rPr>
              <a:t> (…) Cette condition d’intérêt régional s’applique au patrimoine visé. Dès lors que l’intérêt régional se définit en termes de rayonnement ou d’envergure géographique, et non, comme le soutient pourtant le Gouvernement bruxellois, par rapport au constat d’une carence de l’autorité fédérale dans l’exercice de ses compétences, cette </a:t>
            </a:r>
            <a:r>
              <a:rPr lang="fr-FR" b="1" dirty="0">
                <a:latin typeface="Calibri" panose="020F0502020204030204" pitchFamily="34" charset="0"/>
                <a:cs typeface="Calibri" panose="020F0502020204030204" pitchFamily="34" charset="0"/>
              </a:rPr>
              <a:t>condition s’applique nécessairement aux situations concrètes </a:t>
            </a:r>
            <a:r>
              <a:rPr lang="fr-FR" dirty="0">
                <a:latin typeface="Calibri" panose="020F0502020204030204" pitchFamily="34" charset="0"/>
                <a:cs typeface="Calibri" panose="020F0502020204030204" pitchFamily="34" charset="0"/>
              </a:rPr>
              <a:t>que le législateur </a:t>
            </a:r>
            <a:r>
              <a:rPr lang="fr-FR" dirty="0" err="1">
                <a:latin typeface="Calibri" panose="020F0502020204030204" pitchFamily="34" charset="0"/>
                <a:cs typeface="Calibri" panose="020F0502020204030204" pitchFamily="34" charset="0"/>
              </a:rPr>
              <a:t>ordonnanciel</a:t>
            </a:r>
            <a:r>
              <a:rPr lang="fr-FR" dirty="0">
                <a:latin typeface="Calibri" panose="020F0502020204030204" pitchFamily="34" charset="0"/>
                <a:cs typeface="Calibri" panose="020F0502020204030204" pitchFamily="34" charset="0"/>
              </a:rPr>
              <a:t> entend régler.” (B.9.4) </a:t>
            </a:r>
          </a:p>
          <a:p>
            <a:pPr marL="171450" indent="0">
              <a:lnSpc>
                <a:spcPct val="90000"/>
              </a:lnSpc>
              <a:buNone/>
            </a:pPr>
            <a:r>
              <a:rPr lang="fr-FR" dirty="0">
                <a:latin typeface="Calibri" panose="020F0502020204030204" pitchFamily="34" charset="0"/>
                <a:cs typeface="Calibri" panose="020F0502020204030204" pitchFamily="34" charset="0"/>
              </a:rPr>
              <a:t>	- interprétation en ce sens de l’ordonnance sinon risque d’excès de compétence </a:t>
            </a:r>
          </a:p>
          <a:p>
            <a:pPr marL="0" indent="0" eaLnBrk="1" hangingPunct="1">
              <a:lnSpc>
                <a:spcPct val="90000"/>
              </a:lnSpc>
              <a:buFont typeface="Arial" charset="0"/>
              <a:buNone/>
            </a:pPr>
            <a:endParaRPr lang="fr-FR" dirty="0">
              <a:latin typeface="Calibri" charset="0"/>
              <a:sym typeface="Wingdings" charset="0"/>
            </a:endParaRPr>
          </a:p>
          <a:p>
            <a:pPr marL="0" indent="0" eaLnBrk="1" hangingPunct="1">
              <a:lnSpc>
                <a:spcPct val="90000"/>
              </a:lnSpc>
              <a:buFontTx/>
              <a:buChar char="-"/>
            </a:pPr>
            <a:endParaRPr lang="fr-FR" dirty="0">
              <a:latin typeface="Calibri" charset="0"/>
              <a:sym typeface="Wingdings" charset="0"/>
            </a:endParaRPr>
          </a:p>
        </p:txBody>
      </p:sp>
    </p:spTree>
    <p:extLst>
      <p:ext uri="{BB962C8B-B14F-4D97-AF65-F5344CB8AC3E}">
        <p14:creationId xmlns:p14="http://schemas.microsoft.com/office/powerpoint/2010/main" val="111501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Picture 4"/>
          <p:cNvSpPr>
            <a:spLocks noChangeAspect="1" noChangeArrowheads="1"/>
          </p:cNvSpPr>
          <p:nvPr/>
        </p:nvSpPr>
        <p:spPr bwMode="auto">
          <a:xfrm>
            <a:off x="2087563" y="1287463"/>
            <a:ext cx="5653087" cy="477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p>
        </p:txBody>
      </p:sp>
      <p:sp>
        <p:nvSpPr>
          <p:cNvPr id="23555" name="TextBox 5"/>
          <p:cNvSpPr txBox="1">
            <a:spLocks noChangeArrowheads="1"/>
          </p:cNvSpPr>
          <p:nvPr/>
        </p:nvSpPr>
        <p:spPr bwMode="auto">
          <a:xfrm>
            <a:off x="1057275" y="6065838"/>
            <a:ext cx="6043613"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fr-FR" sz="2000"/>
              <a:t>3 Régions : Flandre – Bruxelles – Wallonie</a:t>
            </a:r>
          </a:p>
          <a:p>
            <a:pPr eaLnBrk="1" hangingPunct="1"/>
            <a:r>
              <a:rPr lang="fr-FR" sz="2000"/>
              <a:t>3 Communautés : flamande – française - germanophone</a:t>
            </a:r>
          </a:p>
        </p:txBody>
      </p:sp>
      <p:pic>
        <p:nvPicPr>
          <p:cNvPr id="2" name="Picture 1" descr="Map&#10;&#10;Description automatically generated">
            <a:extLst>
              <a:ext uri="{FF2B5EF4-FFF2-40B4-BE49-F238E27FC236}">
                <a16:creationId xmlns:a16="http://schemas.microsoft.com/office/drawing/2014/main" id="{09EFC52E-B5E6-D251-4C08-EC0ECADF3E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433" y="0"/>
            <a:ext cx="8357134" cy="6088439"/>
          </a:xfrm>
          <a:prstGeom prst="rect">
            <a:avLst/>
          </a:prstGeom>
        </p:spPr>
      </p:pic>
    </p:spTree>
    <p:extLst>
      <p:ext uri="{BB962C8B-B14F-4D97-AF65-F5344CB8AC3E}">
        <p14:creationId xmlns:p14="http://schemas.microsoft.com/office/powerpoint/2010/main" val="1854834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00AB55-15B2-2347-87BF-03D3004D3289}"/>
              </a:ext>
            </a:extLst>
          </p:cNvPr>
          <p:cNvSpPr>
            <a:spLocks noGrp="1"/>
          </p:cNvSpPr>
          <p:nvPr>
            <p:ph type="title"/>
          </p:nvPr>
        </p:nvSpPr>
        <p:spPr/>
        <p:txBody>
          <a:bodyPr rtlCol="0">
            <a:normAutofit/>
          </a:bodyPr>
          <a:lstStyle/>
          <a:p>
            <a:pPr eaLnBrk="1" fontAlgn="auto" hangingPunct="1">
              <a:spcAft>
                <a:spcPts val="0"/>
              </a:spcAft>
              <a:defRPr/>
            </a:pPr>
            <a:r>
              <a:rPr lang="fr-FR" dirty="0">
                <a:ea typeface="+mj-ea"/>
                <a:sym typeface="Wingdings"/>
              </a:rPr>
              <a:t>2.1 La protection du patrimoine immobilier</a:t>
            </a:r>
          </a:p>
        </p:txBody>
      </p:sp>
      <p:sp>
        <p:nvSpPr>
          <p:cNvPr id="3" name="Espace réservé du contenu 2">
            <a:extLst>
              <a:ext uri="{FF2B5EF4-FFF2-40B4-BE49-F238E27FC236}">
                <a16:creationId xmlns:a16="http://schemas.microsoft.com/office/drawing/2014/main" id="{06E94227-6BDC-AB40-B423-308044A3E09A}"/>
              </a:ext>
            </a:extLst>
          </p:cNvPr>
          <p:cNvSpPr>
            <a:spLocks noGrp="1"/>
          </p:cNvSpPr>
          <p:nvPr>
            <p:ph idx="1"/>
          </p:nvPr>
        </p:nvSpPr>
        <p:spPr>
          <a:xfrm>
            <a:off x="457200" y="1600200"/>
            <a:ext cx="8229600" cy="5062538"/>
          </a:xfrm>
        </p:spPr>
        <p:txBody>
          <a:bodyPr>
            <a:normAutofit/>
          </a:bodyPr>
          <a:lstStyle/>
          <a:p>
            <a:pPr marL="0" indent="0" eaLnBrk="1" hangingPunct="1">
              <a:buFont typeface="Arial" charset="0"/>
              <a:buNone/>
            </a:pPr>
            <a:endParaRPr lang="fr-FR" dirty="0">
              <a:latin typeface="Calibri" charset="0"/>
              <a:sym typeface="Wingdings" charset="0"/>
            </a:endParaRPr>
          </a:p>
          <a:p>
            <a:pPr marL="0" indent="0" eaLnBrk="1" hangingPunct="1">
              <a:buFontTx/>
              <a:buChar char="-"/>
            </a:pPr>
            <a:endParaRPr lang="fr-FR" dirty="0">
              <a:latin typeface="Calibri" charset="0"/>
              <a:sym typeface="Wingdings" charset="0"/>
            </a:endParaRPr>
          </a:p>
          <a:p>
            <a:pPr marL="0" indent="0" eaLnBrk="1" hangingPunct="1">
              <a:buFontTx/>
              <a:buChar char="-"/>
            </a:pPr>
            <a:endParaRPr lang="fr-FR" dirty="0">
              <a:latin typeface="Calibri" charset="0"/>
              <a:sym typeface="Wingdings" charset="0"/>
            </a:endParaRPr>
          </a:p>
          <a:p>
            <a:pPr marL="0" indent="0" eaLnBrk="1" hangingPunct="1">
              <a:buFontTx/>
              <a:buChar char="-"/>
            </a:pPr>
            <a:r>
              <a:rPr lang="fr-FR" dirty="0">
                <a:latin typeface="Calibri" charset="0"/>
                <a:sym typeface="Wingdings" charset="0"/>
              </a:rPr>
              <a:t>RBC : </a:t>
            </a:r>
            <a:r>
              <a:rPr lang="fr-FR" dirty="0" err="1">
                <a:latin typeface="Calibri" charset="0"/>
                <a:sym typeface="Wingdings" charset="0"/>
              </a:rPr>
              <a:t>CoBAT</a:t>
            </a:r>
            <a:r>
              <a:rPr lang="fr-FR" dirty="0">
                <a:latin typeface="Calibri" charset="0"/>
                <a:sym typeface="Wingdings" charset="0"/>
              </a:rPr>
              <a:t>, articles 206-250 (modifications, en vigueur 1</a:t>
            </a:r>
            <a:r>
              <a:rPr lang="fr-FR" baseline="30000" dirty="0">
                <a:latin typeface="Calibri" charset="0"/>
                <a:sym typeface="Wingdings" charset="0"/>
              </a:rPr>
              <a:t>er</a:t>
            </a:r>
            <a:r>
              <a:rPr lang="fr-FR" dirty="0">
                <a:latin typeface="Calibri" charset="0"/>
                <a:sym typeface="Wingdings" charset="0"/>
              </a:rPr>
              <a:t> septembre 2019)</a:t>
            </a:r>
          </a:p>
          <a:p>
            <a:pPr marL="0" indent="0" eaLnBrk="1" hangingPunct="1">
              <a:buFontTx/>
              <a:buChar char="-"/>
            </a:pPr>
            <a:r>
              <a:rPr lang="fr-FR" dirty="0">
                <a:latin typeface="Calibri" charset="0"/>
                <a:sym typeface="Wingdings" charset="0"/>
              </a:rPr>
              <a:t>RF : décret du 12 juillet 2013 (modifications)</a:t>
            </a:r>
          </a:p>
          <a:p>
            <a:pPr marL="0" indent="0" eaLnBrk="1" hangingPunct="1">
              <a:buFontTx/>
              <a:buChar char="-"/>
            </a:pPr>
            <a:r>
              <a:rPr lang="fr-FR" dirty="0">
                <a:latin typeface="Calibri" charset="0"/>
                <a:sym typeface="Wingdings" charset="0"/>
              </a:rPr>
              <a:t>RW : </a:t>
            </a:r>
            <a:r>
              <a:rPr lang="fr-FR" dirty="0" err="1">
                <a:latin typeface="Calibri" charset="0"/>
                <a:sym typeface="Wingdings" charset="0"/>
              </a:rPr>
              <a:t>CoPat</a:t>
            </a:r>
            <a:r>
              <a:rPr lang="fr-FR" dirty="0">
                <a:latin typeface="Calibri" charset="0"/>
                <a:sym typeface="Wingdings" charset="0"/>
              </a:rPr>
              <a:t> (en vigueur 1</a:t>
            </a:r>
            <a:r>
              <a:rPr lang="fr-FR" baseline="30000" dirty="0">
                <a:latin typeface="Calibri" charset="0"/>
                <a:sym typeface="Wingdings" charset="0"/>
              </a:rPr>
              <a:t>er</a:t>
            </a:r>
            <a:r>
              <a:rPr lang="fr-FR" dirty="0">
                <a:latin typeface="Calibri" charset="0"/>
                <a:sym typeface="Wingdings" charset="0"/>
              </a:rPr>
              <a:t> juin 2019)</a:t>
            </a:r>
          </a:p>
          <a:p>
            <a:pPr marL="0" indent="0" eaLnBrk="1" hangingPunct="1">
              <a:buFontTx/>
              <a:buChar char="-"/>
            </a:pPr>
            <a:r>
              <a:rPr lang="fr-FR" dirty="0">
                <a:latin typeface="Calibri" charset="0"/>
                <a:sym typeface="Wingdings" charset="0"/>
              </a:rPr>
              <a:t>CG : </a:t>
            </a:r>
            <a:r>
              <a:rPr lang="fr-FR" dirty="0" err="1">
                <a:latin typeface="Calibri" charset="0"/>
                <a:sym typeface="Wingdings" charset="0"/>
              </a:rPr>
              <a:t>Denkmalschutzdekret</a:t>
            </a:r>
            <a:r>
              <a:rPr lang="fr-FR" dirty="0">
                <a:latin typeface="Calibri" charset="0"/>
                <a:sym typeface="Wingdings" charset="0"/>
              </a:rPr>
              <a:t> du 23 juin 2008</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re 1"/>
          <p:cNvSpPr>
            <a:spLocks noGrp="1" noChangeArrowheads="1"/>
          </p:cNvSpPr>
          <p:nvPr>
            <p:ph type="title"/>
          </p:nvPr>
        </p:nvSpPr>
        <p:spPr/>
        <p:txBody>
          <a:bodyPr/>
          <a:lstStyle/>
          <a:p>
            <a:pPr eaLnBrk="1" hangingPunct="1"/>
            <a:r>
              <a:rPr lang="fr-FR">
                <a:latin typeface="Calibri" charset="0"/>
                <a:sym typeface="Wingdings" charset="0"/>
              </a:rPr>
              <a:t>Définitions</a:t>
            </a:r>
          </a:p>
        </p:txBody>
      </p:sp>
      <p:sp>
        <p:nvSpPr>
          <p:cNvPr id="3" name="Espace réservé du contenu 2">
            <a:extLst>
              <a:ext uri="{FF2B5EF4-FFF2-40B4-BE49-F238E27FC236}">
                <a16:creationId xmlns:a16="http://schemas.microsoft.com/office/drawing/2014/main" id="{06E94227-6BDC-AB40-B423-308044A3E09A}"/>
              </a:ext>
            </a:extLst>
          </p:cNvPr>
          <p:cNvSpPr>
            <a:spLocks noGrp="1"/>
          </p:cNvSpPr>
          <p:nvPr>
            <p:ph idx="1"/>
          </p:nvPr>
        </p:nvSpPr>
        <p:spPr>
          <a:xfrm>
            <a:off x="457200" y="1600200"/>
            <a:ext cx="8229600" cy="5062538"/>
          </a:xfrm>
        </p:spPr>
        <p:txBody>
          <a:bodyPr>
            <a:normAutofit/>
          </a:bodyPr>
          <a:lstStyle/>
          <a:p>
            <a:pPr marL="0" indent="0" eaLnBrk="1" hangingPunct="1">
              <a:buFont typeface="Arial" charset="0"/>
              <a:buNone/>
            </a:pPr>
            <a:endParaRPr lang="fr-FR" b="1" u="sng" dirty="0">
              <a:latin typeface="Calibri" charset="0"/>
              <a:sym typeface="Wingdings" charset="0"/>
            </a:endParaRPr>
          </a:p>
          <a:p>
            <a:pPr marL="0" indent="0" eaLnBrk="1" hangingPunct="1">
              <a:buFont typeface="Arial" charset="0"/>
              <a:buNone/>
            </a:pPr>
            <a:endParaRPr lang="fr-FR" b="1" u="sng" dirty="0">
              <a:latin typeface="Calibri" charset="0"/>
              <a:sym typeface="Wingdings" charset="0"/>
            </a:endParaRPr>
          </a:p>
          <a:p>
            <a:pPr marL="0" indent="0" eaLnBrk="1" hangingPunct="1">
              <a:buFont typeface="Arial" charset="0"/>
              <a:buNone/>
            </a:pPr>
            <a:r>
              <a:rPr lang="fr-FR" b="1" u="sng" dirty="0">
                <a:latin typeface="Calibri" charset="0"/>
                <a:sym typeface="Wingdings" charset="0"/>
              </a:rPr>
              <a:t>Notion de patrimoine </a:t>
            </a:r>
            <a:r>
              <a:rPr lang="fr-FR" b="1" dirty="0">
                <a:latin typeface="Calibri" charset="0"/>
                <a:sym typeface="Wingdings" charset="0"/>
              </a:rPr>
              <a:t>(RW)</a:t>
            </a:r>
          </a:p>
          <a:p>
            <a:pPr marL="0" indent="0" eaLnBrk="1" hangingPunct="1">
              <a:buFont typeface="Arial" charset="0"/>
              <a:buNone/>
            </a:pPr>
            <a:r>
              <a:rPr lang="fr-FR" dirty="0">
                <a:latin typeface="Calibri" charset="0"/>
                <a:sym typeface="Wingdings" charset="0"/>
              </a:rPr>
              <a:t>« </a:t>
            </a:r>
            <a:r>
              <a:rPr lang="en-GB" dirty="0"/>
              <a:t> Le </a:t>
            </a:r>
            <a:r>
              <a:rPr lang="en-GB" dirty="0" err="1"/>
              <a:t>patrimoine</a:t>
            </a:r>
            <a:r>
              <a:rPr lang="en-GB" dirty="0"/>
              <a:t> </a:t>
            </a:r>
            <a:r>
              <a:rPr lang="en-GB" dirty="0" err="1"/>
              <a:t>comprend</a:t>
            </a:r>
            <a:r>
              <a:rPr lang="en-GB" dirty="0"/>
              <a:t> </a:t>
            </a:r>
            <a:r>
              <a:rPr lang="en-GB" dirty="0" err="1"/>
              <a:t>l'ensemble</a:t>
            </a:r>
            <a:r>
              <a:rPr lang="en-GB" dirty="0"/>
              <a:t> des </a:t>
            </a:r>
            <a:r>
              <a:rPr lang="en-GB" b="1" dirty="0" err="1"/>
              <a:t>biens</a:t>
            </a:r>
            <a:r>
              <a:rPr lang="en-GB" b="1" dirty="0"/>
              <a:t> </a:t>
            </a:r>
            <a:r>
              <a:rPr lang="en-GB" b="1" dirty="0" err="1"/>
              <a:t>immobiliers</a:t>
            </a:r>
            <a:r>
              <a:rPr lang="en-GB" b="1" dirty="0"/>
              <a:t> </a:t>
            </a:r>
            <a:r>
              <a:rPr lang="en-GB" dirty="0"/>
              <a:t>qui constituent un reflet et </a:t>
            </a:r>
            <a:r>
              <a:rPr lang="en-GB" dirty="0" err="1"/>
              <a:t>une</a:t>
            </a:r>
            <a:r>
              <a:rPr lang="en-GB" dirty="0"/>
              <a:t> expression des </a:t>
            </a:r>
            <a:r>
              <a:rPr lang="en-GB" dirty="0" err="1"/>
              <a:t>valeurs</a:t>
            </a:r>
            <a:r>
              <a:rPr lang="en-GB" dirty="0"/>
              <a:t>, </a:t>
            </a:r>
            <a:r>
              <a:rPr lang="en-GB" dirty="0" err="1"/>
              <a:t>croyances</a:t>
            </a:r>
            <a:r>
              <a:rPr lang="en-GB" dirty="0"/>
              <a:t>, </a:t>
            </a:r>
            <a:r>
              <a:rPr lang="en-GB" dirty="0" err="1"/>
              <a:t>savoirs</a:t>
            </a:r>
            <a:r>
              <a:rPr lang="en-GB" dirty="0"/>
              <a:t>, savoir-faire et traditions </a:t>
            </a:r>
            <a:r>
              <a:rPr lang="en-GB" dirty="0" err="1"/>
              <a:t>en</a:t>
            </a:r>
            <a:r>
              <a:rPr lang="en-GB" dirty="0"/>
              <a:t> </a:t>
            </a:r>
            <a:r>
              <a:rPr lang="en-GB" dirty="0" err="1"/>
              <a:t>continuelle</a:t>
            </a:r>
            <a:r>
              <a:rPr lang="en-GB" dirty="0"/>
              <a:t> </a:t>
            </a:r>
            <a:r>
              <a:rPr lang="en-GB" b="1" dirty="0" err="1"/>
              <a:t>évolution</a:t>
            </a:r>
            <a:r>
              <a:rPr lang="en-GB" dirty="0"/>
              <a:t>, </a:t>
            </a:r>
            <a:r>
              <a:rPr lang="en-GB" dirty="0" err="1"/>
              <a:t>dont</a:t>
            </a:r>
            <a:r>
              <a:rPr lang="en-GB" dirty="0"/>
              <a:t> la protection se </a:t>
            </a:r>
            <a:r>
              <a:rPr lang="en-GB" dirty="0" err="1"/>
              <a:t>justifie</a:t>
            </a:r>
            <a:r>
              <a:rPr lang="en-GB" dirty="0"/>
              <a:t> </a:t>
            </a:r>
            <a:r>
              <a:rPr lang="en-GB" dirty="0" err="1"/>
              <a:t>en</a:t>
            </a:r>
            <a:r>
              <a:rPr lang="en-GB" dirty="0"/>
              <a:t> raison de </a:t>
            </a:r>
            <a:r>
              <a:rPr lang="en-GB" dirty="0" err="1"/>
              <a:t>leur</a:t>
            </a:r>
            <a:r>
              <a:rPr lang="en-GB" dirty="0"/>
              <a:t> </a:t>
            </a:r>
            <a:r>
              <a:rPr lang="en-GB" b="1" dirty="0" err="1"/>
              <a:t>intérêt</a:t>
            </a:r>
            <a:r>
              <a:rPr lang="en-GB" b="1" dirty="0"/>
              <a:t> </a:t>
            </a:r>
            <a:r>
              <a:rPr lang="en-GB" dirty="0" err="1"/>
              <a:t>notamment</a:t>
            </a:r>
            <a:r>
              <a:rPr lang="en-GB" dirty="0"/>
              <a:t> </a:t>
            </a:r>
            <a:r>
              <a:rPr lang="en-GB" dirty="0" err="1"/>
              <a:t>archéologique</a:t>
            </a:r>
            <a:r>
              <a:rPr lang="en-GB" dirty="0"/>
              <a:t>, </a:t>
            </a:r>
            <a:r>
              <a:rPr lang="en-GB" dirty="0" err="1"/>
              <a:t>historique</a:t>
            </a:r>
            <a:r>
              <a:rPr lang="en-GB" dirty="0"/>
              <a:t>, architectural, </a:t>
            </a:r>
            <a:r>
              <a:rPr lang="en-GB" dirty="0" err="1"/>
              <a:t>scientifique</a:t>
            </a:r>
            <a:r>
              <a:rPr lang="en-GB" dirty="0"/>
              <a:t>, </a:t>
            </a:r>
            <a:r>
              <a:rPr lang="en-GB" dirty="0" err="1"/>
              <a:t>artistique</a:t>
            </a:r>
            <a:r>
              <a:rPr lang="en-GB" dirty="0"/>
              <a:t>, social, </a:t>
            </a:r>
            <a:r>
              <a:rPr lang="en-GB" dirty="0" err="1"/>
              <a:t>mémoriel</a:t>
            </a:r>
            <a:r>
              <a:rPr lang="en-GB" dirty="0"/>
              <a:t>, </a:t>
            </a:r>
            <a:r>
              <a:rPr lang="en-GB" dirty="0" err="1"/>
              <a:t>esthétique</a:t>
            </a:r>
            <a:r>
              <a:rPr lang="en-GB" dirty="0"/>
              <a:t>, technique, </a:t>
            </a:r>
            <a:r>
              <a:rPr lang="en-GB" dirty="0" err="1"/>
              <a:t>paysager</a:t>
            </a:r>
            <a:r>
              <a:rPr lang="en-GB" dirty="0"/>
              <a:t> </a:t>
            </a:r>
            <a:r>
              <a:rPr lang="en-GB" dirty="0" err="1"/>
              <a:t>ou</a:t>
            </a:r>
            <a:r>
              <a:rPr lang="en-GB" dirty="0"/>
              <a:t> </a:t>
            </a:r>
            <a:r>
              <a:rPr lang="en-GB" dirty="0" err="1"/>
              <a:t>urbanistique</a:t>
            </a:r>
            <a:r>
              <a:rPr lang="en-GB" dirty="0"/>
              <a:t> et </a:t>
            </a:r>
            <a:r>
              <a:rPr lang="en-GB" dirty="0" err="1"/>
              <a:t>en</a:t>
            </a:r>
            <a:r>
              <a:rPr lang="en-GB" dirty="0"/>
              <a:t> tenant </a:t>
            </a:r>
            <a:r>
              <a:rPr lang="en-GB" dirty="0" err="1"/>
              <a:t>compte</a:t>
            </a:r>
            <a:r>
              <a:rPr lang="en-GB" dirty="0"/>
              <a:t> de </a:t>
            </a:r>
            <a:r>
              <a:rPr lang="en-GB" b="1" dirty="0" err="1"/>
              <a:t>critères</a:t>
            </a:r>
            <a:r>
              <a:rPr lang="en-GB" b="1" dirty="0"/>
              <a:t> de </a:t>
            </a:r>
            <a:r>
              <a:rPr lang="en-GB" b="1" dirty="0" err="1"/>
              <a:t>rareté</a:t>
            </a:r>
            <a:r>
              <a:rPr lang="en-GB" b="1" dirty="0"/>
              <a:t>, </a:t>
            </a:r>
            <a:r>
              <a:rPr lang="en-GB" b="1" dirty="0" err="1"/>
              <a:t>d'authenticité</a:t>
            </a:r>
            <a:r>
              <a:rPr lang="en-GB" b="1" dirty="0"/>
              <a:t>, </a:t>
            </a:r>
            <a:r>
              <a:rPr lang="en-GB" b="1" dirty="0" err="1"/>
              <a:t>d'intégrité</a:t>
            </a:r>
            <a:r>
              <a:rPr lang="en-GB" b="1" dirty="0"/>
              <a:t> </a:t>
            </a:r>
            <a:r>
              <a:rPr lang="en-GB" b="1" dirty="0" err="1"/>
              <a:t>ou</a:t>
            </a:r>
            <a:r>
              <a:rPr lang="en-GB" b="1" dirty="0"/>
              <a:t> de </a:t>
            </a:r>
            <a:r>
              <a:rPr lang="en-GB" b="1" dirty="0" err="1"/>
              <a:t>représentativité</a:t>
            </a:r>
            <a:r>
              <a:rPr lang="en-GB" dirty="0"/>
              <a:t>. </a:t>
            </a:r>
            <a:r>
              <a:rPr lang="en-GB" dirty="0" err="1"/>
              <a:t>Cela</a:t>
            </a:r>
            <a:r>
              <a:rPr lang="en-GB" dirty="0"/>
              <a:t> </a:t>
            </a:r>
            <a:r>
              <a:rPr lang="en-GB" dirty="0" err="1"/>
              <a:t>inclut</a:t>
            </a:r>
            <a:r>
              <a:rPr lang="en-GB" dirty="0"/>
              <a:t> </a:t>
            </a:r>
            <a:r>
              <a:rPr lang="en-GB" dirty="0" err="1"/>
              <a:t>tous</a:t>
            </a:r>
            <a:r>
              <a:rPr lang="en-GB" dirty="0"/>
              <a:t> les aspects de </a:t>
            </a:r>
            <a:r>
              <a:rPr lang="en-GB" dirty="0" err="1"/>
              <a:t>l'</a:t>
            </a:r>
            <a:r>
              <a:rPr lang="en-GB" b="1" dirty="0" err="1"/>
              <a:t>environnement</a:t>
            </a:r>
            <a:r>
              <a:rPr lang="en-GB" dirty="0"/>
              <a:t> </a:t>
            </a:r>
            <a:r>
              <a:rPr lang="en-GB" dirty="0" err="1"/>
              <a:t>résultant</a:t>
            </a:r>
            <a:r>
              <a:rPr lang="en-GB" dirty="0"/>
              <a:t> de </a:t>
            </a:r>
            <a:r>
              <a:rPr lang="en-GB" dirty="0" err="1"/>
              <a:t>l'interaction</a:t>
            </a:r>
            <a:r>
              <a:rPr lang="en-GB" dirty="0"/>
              <a:t> dans le temps entre les </a:t>
            </a:r>
            <a:r>
              <a:rPr lang="en-GB" dirty="0" err="1"/>
              <a:t>personnes</a:t>
            </a:r>
            <a:r>
              <a:rPr lang="en-GB" dirty="0"/>
              <a:t> et les </a:t>
            </a:r>
            <a:r>
              <a:rPr lang="en-GB" dirty="0" err="1"/>
              <a:t>lieux</a:t>
            </a:r>
            <a:r>
              <a:rPr lang="en-GB" dirty="0"/>
              <a:t> </a:t>
            </a:r>
            <a:r>
              <a:rPr lang="fr-FR" dirty="0">
                <a:latin typeface="Calibri" charset="0"/>
                <a:sym typeface="Wingdings" charset="0"/>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re 1"/>
          <p:cNvSpPr>
            <a:spLocks noGrp="1" noChangeArrowheads="1"/>
          </p:cNvSpPr>
          <p:nvPr>
            <p:ph type="title"/>
          </p:nvPr>
        </p:nvSpPr>
        <p:spPr/>
        <p:txBody>
          <a:bodyPr/>
          <a:lstStyle/>
          <a:p>
            <a:pPr eaLnBrk="1" hangingPunct="1"/>
            <a:r>
              <a:rPr lang="fr-FR">
                <a:latin typeface="Calibri" charset="0"/>
                <a:sym typeface="Wingdings" charset="0"/>
              </a:rPr>
              <a:t>Définitions</a:t>
            </a:r>
          </a:p>
        </p:txBody>
      </p:sp>
      <p:sp>
        <p:nvSpPr>
          <p:cNvPr id="3" name="Espace réservé du contenu 2">
            <a:extLst>
              <a:ext uri="{FF2B5EF4-FFF2-40B4-BE49-F238E27FC236}">
                <a16:creationId xmlns:a16="http://schemas.microsoft.com/office/drawing/2014/main" id="{06E94227-6BDC-AB40-B423-308044A3E09A}"/>
              </a:ext>
            </a:extLst>
          </p:cNvPr>
          <p:cNvSpPr>
            <a:spLocks noGrp="1"/>
          </p:cNvSpPr>
          <p:nvPr>
            <p:ph idx="1"/>
          </p:nvPr>
        </p:nvSpPr>
        <p:spPr>
          <a:xfrm>
            <a:off x="457200" y="1600200"/>
            <a:ext cx="8229600" cy="5062538"/>
          </a:xfrm>
        </p:spPr>
        <p:txBody>
          <a:bodyPr>
            <a:normAutofit/>
          </a:bodyPr>
          <a:lstStyle/>
          <a:p>
            <a:pPr marL="0" indent="0" eaLnBrk="1" hangingPunct="1">
              <a:buFont typeface="Arial" charset="0"/>
              <a:buNone/>
            </a:pPr>
            <a:endParaRPr lang="fr-FR" b="1" u="sng" dirty="0">
              <a:latin typeface="Calibri" charset="0"/>
              <a:sym typeface="Wingdings" charset="0"/>
            </a:endParaRPr>
          </a:p>
          <a:p>
            <a:pPr marL="0" indent="0" eaLnBrk="1" hangingPunct="1">
              <a:buFont typeface="Arial" charset="0"/>
              <a:buNone/>
            </a:pPr>
            <a:endParaRPr lang="fr-FR" b="1" u="sng" dirty="0">
              <a:latin typeface="Calibri" charset="0"/>
              <a:sym typeface="Wingdings" charset="0"/>
            </a:endParaRPr>
          </a:p>
          <a:p>
            <a:pPr marL="0" indent="0" eaLnBrk="1" hangingPunct="1">
              <a:buFont typeface="Arial" charset="0"/>
              <a:buNone/>
            </a:pPr>
            <a:r>
              <a:rPr lang="fr-FR" b="1" u="sng" dirty="0">
                <a:latin typeface="Calibri" charset="0"/>
                <a:sym typeface="Wingdings" charset="0"/>
              </a:rPr>
              <a:t>4 catégories de patrimoine immobilier </a:t>
            </a:r>
            <a:r>
              <a:rPr lang="fr-FR" b="1" dirty="0">
                <a:latin typeface="Calibri" charset="0"/>
                <a:sym typeface="Wingdings" charset="0"/>
              </a:rPr>
              <a:t>(RW)</a:t>
            </a:r>
          </a:p>
          <a:p>
            <a:pPr marL="0" indent="0" eaLnBrk="1" hangingPunct="1">
              <a:buFont typeface="Arial" charset="0"/>
              <a:buNone/>
            </a:pPr>
            <a:r>
              <a:rPr lang="fr-FR" b="1" dirty="0">
                <a:latin typeface="Calibri" charset="0"/>
                <a:sym typeface="Wingdings" charset="0"/>
              </a:rPr>
              <a:t>Monument </a:t>
            </a:r>
            <a:r>
              <a:rPr lang="fr-FR" dirty="0">
                <a:latin typeface="Calibri" charset="0"/>
                <a:sym typeface="Wingdings" charset="0"/>
              </a:rPr>
              <a:t> (! Protection d’ensemble)</a:t>
            </a:r>
            <a:endParaRPr lang="fr-FR" b="1" dirty="0">
              <a:latin typeface="Calibri" charset="0"/>
              <a:sym typeface="Wingdings" charset="0"/>
            </a:endParaRPr>
          </a:p>
          <a:p>
            <a:pPr marL="0" indent="0" eaLnBrk="1" hangingPunct="1">
              <a:buFont typeface="Arial" charset="0"/>
              <a:buNone/>
            </a:pPr>
            <a:r>
              <a:rPr lang="fr-FR" b="1" dirty="0">
                <a:latin typeface="Calibri" charset="0"/>
                <a:sym typeface="Wingdings" charset="0"/>
              </a:rPr>
              <a:t>Ensemble architectural</a:t>
            </a:r>
          </a:p>
          <a:p>
            <a:pPr marL="0" indent="0" eaLnBrk="1" hangingPunct="1">
              <a:buFont typeface="Arial" charset="0"/>
              <a:buNone/>
            </a:pPr>
            <a:r>
              <a:rPr lang="fr-FR" b="1" dirty="0">
                <a:latin typeface="Calibri" charset="0"/>
                <a:sym typeface="Wingdings" charset="0"/>
              </a:rPr>
              <a:t>Site</a:t>
            </a:r>
          </a:p>
          <a:p>
            <a:pPr marL="0" indent="0" eaLnBrk="1" hangingPunct="1">
              <a:buFont typeface="Arial" charset="0"/>
              <a:buNone/>
            </a:pPr>
            <a:r>
              <a:rPr lang="fr-FR" b="1" dirty="0">
                <a:latin typeface="Calibri" charset="0"/>
                <a:sym typeface="Wingdings" charset="0"/>
              </a:rPr>
              <a:t>Site archéologique</a:t>
            </a:r>
          </a:p>
          <a:p>
            <a:pPr marL="0" indent="0" eaLnBrk="1" hangingPunct="1">
              <a:buFont typeface="Arial" charset="0"/>
              <a:buNone/>
            </a:pPr>
            <a:r>
              <a:rPr lang="fr-FR" b="1" u="sng" dirty="0">
                <a:latin typeface="Calibri" charset="0"/>
                <a:sym typeface="Wingdings" charset="0"/>
              </a:rPr>
              <a:t>Autres éléments</a:t>
            </a:r>
            <a:endParaRPr lang="fr-FR" dirty="0">
              <a:latin typeface="Calibri" charset="0"/>
              <a:sym typeface="Wingdings" charset="0"/>
            </a:endParaRPr>
          </a:p>
          <a:p>
            <a:pPr marL="0" indent="0" eaLnBrk="1" hangingPunct="1">
              <a:buFont typeface="Arial" charset="0"/>
              <a:buNone/>
            </a:pPr>
            <a:r>
              <a:rPr lang="fr-FR" dirty="0">
                <a:latin typeface="Calibri" charset="0"/>
                <a:sym typeface="Wingdings" charset="0"/>
              </a:rPr>
              <a:t>Petit patrimoine populaire</a:t>
            </a:r>
          </a:p>
          <a:p>
            <a:pPr marL="0" indent="0" eaLnBrk="1" hangingPunct="1">
              <a:buFont typeface="Arial" charset="0"/>
              <a:buNone/>
            </a:pPr>
            <a:r>
              <a:rPr lang="fr-FR" dirty="0">
                <a:latin typeface="Calibri" charset="0"/>
                <a:sym typeface="Wingdings" charset="0"/>
              </a:rPr>
              <a:t>patrimoine mondial + patrimoine exceptionnel</a:t>
            </a:r>
          </a:p>
          <a:p>
            <a:pPr marL="0" indent="0" eaLnBrk="1" hangingPunct="1">
              <a:buFont typeface="Arial" charset="0"/>
              <a:buNone/>
            </a:pPr>
            <a:r>
              <a:rPr lang="fr-FR" dirty="0">
                <a:latin typeface="Calibri" charset="0"/>
                <a:sym typeface="Wingdings" charset="0"/>
              </a:rPr>
              <a:t>« patrimoine principal » - « patrimoine secondaire »</a:t>
            </a:r>
          </a:p>
          <a:p>
            <a:pPr marL="0" indent="0" eaLnBrk="1" hangingPunct="1">
              <a:buFont typeface="Arial" charset="0"/>
              <a:buNone/>
            </a:pPr>
            <a:endParaRPr lang="fr-FR" dirty="0">
              <a:latin typeface="Calibri" charset="0"/>
              <a:sym typeface="Wingdings" charset="0"/>
            </a:endParaRPr>
          </a:p>
        </p:txBody>
      </p:sp>
    </p:spTree>
    <p:extLst>
      <p:ext uri="{BB962C8B-B14F-4D97-AF65-F5344CB8AC3E}">
        <p14:creationId xmlns:p14="http://schemas.microsoft.com/office/powerpoint/2010/main" val="2803028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1153139-3563-2C4F-8003-259590015F77}"/>
              </a:ext>
            </a:extLst>
          </p:cNvPr>
          <p:cNvSpPr txBox="1"/>
          <p:nvPr/>
        </p:nvSpPr>
        <p:spPr>
          <a:xfrm>
            <a:off x="6214056" y="1752726"/>
            <a:ext cx="2659944" cy="923330"/>
          </a:xfrm>
          <a:prstGeom prst="rect">
            <a:avLst/>
          </a:prstGeom>
          <a:noFill/>
        </p:spPr>
        <p:txBody>
          <a:bodyPr wrap="square" rtlCol="0">
            <a:spAutoFit/>
          </a:bodyPr>
          <a:lstStyle/>
          <a:p>
            <a:r>
              <a:rPr lang="fr-FR" dirty="0"/>
              <a:t>Les Polissoirs de </a:t>
            </a:r>
            <a:r>
              <a:rPr lang="fr-FR" dirty="0" err="1"/>
              <a:t>Miécret</a:t>
            </a:r>
            <a:r>
              <a:rPr lang="fr-FR" dirty="0"/>
              <a:t>, classé comme monument 17/05/2022</a:t>
            </a:r>
          </a:p>
        </p:txBody>
      </p:sp>
      <p:sp>
        <p:nvSpPr>
          <p:cNvPr id="4" name="TextBox 3">
            <a:extLst>
              <a:ext uri="{FF2B5EF4-FFF2-40B4-BE49-F238E27FC236}">
                <a16:creationId xmlns:a16="http://schemas.microsoft.com/office/drawing/2014/main" id="{DD3B2B6E-010F-6FD5-5A9F-A44ACAFA9BBA}"/>
              </a:ext>
            </a:extLst>
          </p:cNvPr>
          <p:cNvSpPr txBox="1"/>
          <p:nvPr/>
        </p:nvSpPr>
        <p:spPr>
          <a:xfrm>
            <a:off x="566670" y="5322774"/>
            <a:ext cx="8307330" cy="1200329"/>
          </a:xfrm>
          <a:prstGeom prst="rect">
            <a:avLst/>
          </a:prstGeom>
          <a:noFill/>
        </p:spPr>
        <p:txBody>
          <a:bodyPr wrap="square" rtlCol="0">
            <a:spAutoFit/>
          </a:bodyPr>
          <a:lstStyle/>
          <a:p>
            <a:r>
              <a:rPr lang="fr-FR" dirty="0"/>
              <a:t>« toute réalisation architecturale, sculpturale ou végétale isolée et remarquable, en ce compris les éléments immobilisés par incorporation ou destination et les biens culturels qui en font partie intégrante, notamment l'équipement complémentaire et les éléments décoratifs »</a:t>
            </a:r>
          </a:p>
        </p:txBody>
      </p:sp>
      <p:pic>
        <p:nvPicPr>
          <p:cNvPr id="2050" name="Picture 2">
            <a:extLst>
              <a:ext uri="{FF2B5EF4-FFF2-40B4-BE49-F238E27FC236}">
                <a16:creationId xmlns:a16="http://schemas.microsoft.com/office/drawing/2014/main" id="{C88F5456-E5B8-D838-E62A-C300A4512D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0924" y="79282"/>
            <a:ext cx="3890328" cy="5187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36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B94F0D-360B-37B3-2A49-AE236F82CAE5}"/>
              </a:ext>
            </a:extLst>
          </p:cNvPr>
          <p:cNvSpPr txBox="1"/>
          <p:nvPr/>
        </p:nvSpPr>
        <p:spPr>
          <a:xfrm>
            <a:off x="138542" y="5575356"/>
            <a:ext cx="8866915" cy="369332"/>
          </a:xfrm>
          <a:prstGeom prst="rect">
            <a:avLst/>
          </a:prstGeom>
          <a:noFill/>
        </p:spPr>
        <p:txBody>
          <a:bodyPr wrap="none" rtlCol="0">
            <a:spAutoFit/>
          </a:bodyPr>
          <a:lstStyle/>
          <a:p>
            <a:r>
              <a:rPr lang="en-GB" dirty="0">
                <a:hlinkClick r:id="rId2"/>
              </a:rPr>
              <a:t>https://geoportail.wallonie.be/walonmap#SHARE=EB40F2296A729D50E053D5AFA49DA47B</a:t>
            </a:r>
            <a:r>
              <a:rPr lang="en-GB" dirty="0"/>
              <a:t> </a:t>
            </a:r>
          </a:p>
        </p:txBody>
      </p:sp>
      <p:pic>
        <p:nvPicPr>
          <p:cNvPr id="7" name="Picture 6" descr="Map&#10;&#10;Description automatically generated">
            <a:extLst>
              <a:ext uri="{FF2B5EF4-FFF2-40B4-BE49-F238E27FC236}">
                <a16:creationId xmlns:a16="http://schemas.microsoft.com/office/drawing/2014/main" id="{5F69D636-C03A-94BC-5E32-A4234A7370F8}"/>
              </a:ext>
            </a:extLst>
          </p:cNvPr>
          <p:cNvPicPr>
            <a:picLocks noChangeAspect="1"/>
          </p:cNvPicPr>
          <p:nvPr/>
        </p:nvPicPr>
        <p:blipFill>
          <a:blip r:embed="rId3"/>
          <a:stretch>
            <a:fillRect/>
          </a:stretch>
        </p:blipFill>
        <p:spPr>
          <a:xfrm>
            <a:off x="138542" y="913312"/>
            <a:ext cx="8763111" cy="4395464"/>
          </a:xfrm>
          <a:prstGeom prst="rect">
            <a:avLst/>
          </a:prstGeom>
        </p:spPr>
      </p:pic>
    </p:spTree>
    <p:extLst>
      <p:ext uri="{BB962C8B-B14F-4D97-AF65-F5344CB8AC3E}">
        <p14:creationId xmlns:p14="http://schemas.microsoft.com/office/powerpoint/2010/main" val="58535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1FCA6A-CB61-F2F2-1E38-A17987603340}"/>
              </a:ext>
            </a:extLst>
          </p:cNvPr>
          <p:cNvSpPr txBox="1"/>
          <p:nvPr/>
        </p:nvSpPr>
        <p:spPr>
          <a:xfrm>
            <a:off x="502276" y="5550794"/>
            <a:ext cx="8139448" cy="1200329"/>
          </a:xfrm>
          <a:prstGeom prst="rect">
            <a:avLst/>
          </a:prstGeom>
          <a:noFill/>
        </p:spPr>
        <p:txBody>
          <a:bodyPr wrap="square" rtlCol="0">
            <a:spAutoFit/>
          </a:bodyPr>
          <a:lstStyle/>
          <a:p>
            <a:r>
              <a:rPr lang="fr-FR" dirty="0"/>
              <a:t>« tout groupement de constructions, en ce compris les éléments qui les relient, remarquable par sa cohérence ou par son intégration dans le paysage »</a:t>
            </a:r>
          </a:p>
          <a:p>
            <a:endParaRPr lang="fr-FR" dirty="0"/>
          </a:p>
          <a:p>
            <a:r>
              <a:rPr lang="fr-FR" dirty="0"/>
              <a:t>Château de Longchamps à Waremme, classé comme ensemble archi le 4/02/2014</a:t>
            </a:r>
          </a:p>
        </p:txBody>
      </p:sp>
      <p:pic>
        <p:nvPicPr>
          <p:cNvPr id="4098" name="Picture 2" descr="Chateau de Sélys Longchamps à Waremme | Mapio.net">
            <a:extLst>
              <a:ext uri="{FF2B5EF4-FFF2-40B4-BE49-F238E27FC236}">
                <a16:creationId xmlns:a16="http://schemas.microsoft.com/office/drawing/2014/main" id="{1288A4DC-DC2E-C9F2-B54D-C6A9F91F1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76" y="0"/>
            <a:ext cx="8139448" cy="5405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589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a country&#10;&#10;Description automatically generated with low confidence">
            <a:extLst>
              <a:ext uri="{FF2B5EF4-FFF2-40B4-BE49-F238E27FC236}">
                <a16:creationId xmlns:a16="http://schemas.microsoft.com/office/drawing/2014/main" id="{C27D6903-8C54-7323-2BE9-C7432002E40A}"/>
              </a:ext>
            </a:extLst>
          </p:cNvPr>
          <p:cNvPicPr>
            <a:picLocks noChangeAspect="1"/>
          </p:cNvPicPr>
          <p:nvPr/>
        </p:nvPicPr>
        <p:blipFill>
          <a:blip r:embed="rId2"/>
          <a:stretch>
            <a:fillRect/>
          </a:stretch>
        </p:blipFill>
        <p:spPr>
          <a:xfrm>
            <a:off x="85018" y="1271351"/>
            <a:ext cx="8973963" cy="4315297"/>
          </a:xfrm>
          <a:prstGeom prst="rect">
            <a:avLst/>
          </a:prstGeom>
        </p:spPr>
      </p:pic>
    </p:spTree>
    <p:extLst>
      <p:ext uri="{BB962C8B-B14F-4D97-AF65-F5344CB8AC3E}">
        <p14:creationId xmlns:p14="http://schemas.microsoft.com/office/powerpoint/2010/main" val="2403730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noChangeArrowheads="1"/>
          </p:cNvSpPr>
          <p:nvPr>
            <p:ph type="title"/>
          </p:nvPr>
        </p:nvSpPr>
        <p:spPr/>
        <p:txBody>
          <a:bodyPr/>
          <a:lstStyle/>
          <a:p>
            <a:pPr eaLnBrk="1" hangingPunct="1"/>
            <a:r>
              <a:rPr lang="fr-FR" dirty="0">
                <a:latin typeface="Calibri" charset="0"/>
              </a:rPr>
              <a:t>Introduction</a:t>
            </a:r>
          </a:p>
        </p:txBody>
      </p:sp>
      <p:sp>
        <p:nvSpPr>
          <p:cNvPr id="3" name="Espace réservé du contenu 2">
            <a:extLst>
              <a:ext uri="{FF2B5EF4-FFF2-40B4-BE49-F238E27FC236}">
                <a16:creationId xmlns:a16="http://schemas.microsoft.com/office/drawing/2014/main" id="{9DB1835A-7764-3648-BF2C-6F41090A66CF}"/>
              </a:ext>
            </a:extLst>
          </p:cNvPr>
          <p:cNvSpPr>
            <a:spLocks noGrp="1"/>
          </p:cNvSpPr>
          <p:nvPr>
            <p:ph idx="1"/>
          </p:nvPr>
        </p:nvSpPr>
        <p:spPr>
          <a:xfrm>
            <a:off x="457200" y="1600200"/>
            <a:ext cx="8229600" cy="5062538"/>
          </a:xfrm>
        </p:spPr>
        <p:txBody>
          <a:bodyPr>
            <a:normAutofit/>
          </a:bodyPr>
          <a:lstStyle/>
          <a:p>
            <a:pPr eaLnBrk="1" hangingPunct="1">
              <a:buFontTx/>
              <a:buChar char="-"/>
            </a:pPr>
            <a:endParaRPr lang="fr-FR" dirty="0">
              <a:latin typeface="Calibri" charset="0"/>
              <a:sym typeface="Wingdings" charset="0"/>
            </a:endParaRPr>
          </a:p>
          <a:p>
            <a:pPr eaLnBrk="1" hangingPunct="1">
              <a:buFontTx/>
              <a:buChar char="-"/>
            </a:pPr>
            <a:endParaRPr lang="fr-FR" dirty="0">
              <a:latin typeface="Calibri" charset="0"/>
              <a:sym typeface="Wingdings" charset="0"/>
            </a:endParaRPr>
          </a:p>
          <a:p>
            <a:pPr eaLnBrk="1" hangingPunct="1">
              <a:buFontTx/>
              <a:buChar char="-"/>
            </a:pPr>
            <a:endParaRPr lang="fr-FR" dirty="0">
              <a:latin typeface="Calibri" charset="0"/>
              <a:sym typeface="Wingdings" charset="0"/>
            </a:endParaRPr>
          </a:p>
          <a:p>
            <a:pPr eaLnBrk="1" hangingPunct="1">
              <a:buFontTx/>
              <a:buChar char="-"/>
            </a:pPr>
            <a:r>
              <a:rPr lang="fr-FR" dirty="0">
                <a:latin typeface="Calibri" charset="0"/>
                <a:sym typeface="Wingdings" charset="0"/>
              </a:rPr>
              <a:t>Complexité croissante de la législation</a:t>
            </a:r>
          </a:p>
          <a:p>
            <a:pPr eaLnBrk="1" hangingPunct="1">
              <a:buFontTx/>
              <a:buChar char="-"/>
            </a:pPr>
            <a:r>
              <a:rPr lang="fr-FR" dirty="0">
                <a:latin typeface="Calibri" charset="0"/>
                <a:sym typeface="Wingdings" charset="0"/>
              </a:rPr>
              <a:t>Plusieurs vagues de répartition des compétences</a:t>
            </a:r>
          </a:p>
          <a:p>
            <a:pPr eaLnBrk="1" hangingPunct="1">
              <a:buFontTx/>
              <a:buChar char="-"/>
            </a:pPr>
            <a:r>
              <a:rPr lang="fr-FR" dirty="0">
                <a:latin typeface="Calibri" charset="0"/>
                <a:sym typeface="Wingdings" charset="0"/>
              </a:rPr>
              <a:t>8 législations applicables en Belgique avec certains recouvrements : </a:t>
            </a:r>
          </a:p>
          <a:p>
            <a:pPr lvl="1" eaLnBrk="1" hangingPunct="1">
              <a:buFontTx/>
              <a:buChar char="-"/>
            </a:pPr>
            <a:r>
              <a:rPr lang="fr-FR" dirty="0">
                <a:latin typeface="Calibri" charset="0"/>
                <a:sym typeface="Wingdings" charset="0"/>
              </a:rPr>
              <a:t>archéologie</a:t>
            </a:r>
          </a:p>
          <a:p>
            <a:pPr lvl="1" eaLnBrk="1" hangingPunct="1">
              <a:buFontTx/>
              <a:buChar char="-"/>
            </a:pPr>
            <a:r>
              <a:rPr lang="fr-FR" dirty="0">
                <a:latin typeface="Calibri" charset="0"/>
                <a:sym typeface="Wingdings" charset="0"/>
              </a:rPr>
              <a:t>protection d’ensemble d’un monument </a:t>
            </a:r>
          </a:p>
          <a:p>
            <a:pPr lvl="1" eaLnBrk="1" hangingPunct="1">
              <a:buFont typeface="Arial" charset="0"/>
              <a:buNone/>
            </a:pPr>
            <a:endParaRPr lang="fr-FR" dirty="0">
              <a:latin typeface="Calibri" charset="0"/>
              <a:sym typeface="Wingdings" charset="0"/>
            </a:endParaRPr>
          </a:p>
          <a:p>
            <a:pPr eaLnBrk="1" hangingPunct="1">
              <a:buFont typeface="Arial" charset="0"/>
              <a:buAutoNum type="arabicPeriod"/>
            </a:pPr>
            <a:endParaRPr lang="fr-FR" dirty="0">
              <a:latin typeface="Calibri" charset="0"/>
              <a:sym typeface="Wingdings" charset="0"/>
            </a:endParaRPr>
          </a:p>
          <a:p>
            <a:pPr eaLnBrk="1" hangingPunct="1"/>
            <a:endParaRPr lang="fr-FR" dirty="0">
              <a:latin typeface="Calibri"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5BCEB9-2070-F147-18F9-B22F4F2B384B}"/>
              </a:ext>
            </a:extLst>
          </p:cNvPr>
          <p:cNvSpPr txBox="1"/>
          <p:nvPr/>
        </p:nvSpPr>
        <p:spPr>
          <a:xfrm>
            <a:off x="598868" y="5336682"/>
            <a:ext cx="7946264" cy="1477328"/>
          </a:xfrm>
          <a:prstGeom prst="rect">
            <a:avLst/>
          </a:prstGeom>
          <a:noFill/>
        </p:spPr>
        <p:txBody>
          <a:bodyPr wrap="square" rtlCol="0">
            <a:spAutoFit/>
          </a:bodyPr>
          <a:lstStyle/>
          <a:p>
            <a:r>
              <a:rPr lang="fr-FR" dirty="0"/>
              <a:t>« toute </a:t>
            </a:r>
            <a:r>
              <a:rPr lang="fr-FR" dirty="0" err="1"/>
              <a:t>oeuvre</a:t>
            </a:r>
            <a:r>
              <a:rPr lang="fr-FR" dirty="0"/>
              <a:t> de la nature ou toute </a:t>
            </a:r>
            <a:r>
              <a:rPr lang="fr-FR" dirty="0" err="1"/>
              <a:t>oeuvre</a:t>
            </a:r>
            <a:r>
              <a:rPr lang="fr-FR" dirty="0"/>
              <a:t> combinée de l'homme et de la nature qui constitue un espace remarquable au regard d'un ou plusieurs critères visés à l'article 1</a:t>
            </a:r>
            <a:r>
              <a:rPr lang="fr-FR" baseline="30000" dirty="0"/>
              <a:t>er</a:t>
            </a:r>
            <a:r>
              <a:rPr lang="fr-FR" dirty="0"/>
              <a:t>, suffisamment caractéristique et cohérent pour faire l'objet d'une délimitation topographique »</a:t>
            </a:r>
          </a:p>
          <a:p>
            <a:r>
              <a:rPr lang="fr-FR" dirty="0"/>
              <a:t>Le Bois Jacques (et les Fox </a:t>
            </a:r>
            <a:r>
              <a:rPr lang="fr-FR" dirty="0" err="1"/>
              <a:t>Holes</a:t>
            </a:r>
            <a:r>
              <a:rPr lang="fr-FR" dirty="0"/>
              <a:t>) à Bastogne, classé comme site le 20/12/2017</a:t>
            </a:r>
          </a:p>
        </p:txBody>
      </p:sp>
      <p:pic>
        <p:nvPicPr>
          <p:cNvPr id="3074" name="Picture 2">
            <a:extLst>
              <a:ext uri="{FF2B5EF4-FFF2-40B4-BE49-F238E27FC236}">
                <a16:creationId xmlns:a16="http://schemas.microsoft.com/office/drawing/2014/main" id="{B80BBEB4-BA9C-E687-1660-6CB7431C61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868" y="-9659"/>
            <a:ext cx="7946264" cy="5285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045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B93CEDC2-318B-D3FA-0F7A-1A8DDFAE2E76}"/>
              </a:ext>
            </a:extLst>
          </p:cNvPr>
          <p:cNvPicPr>
            <a:picLocks noChangeAspect="1"/>
          </p:cNvPicPr>
          <p:nvPr/>
        </p:nvPicPr>
        <p:blipFill>
          <a:blip r:embed="rId2"/>
          <a:stretch>
            <a:fillRect/>
          </a:stretch>
        </p:blipFill>
        <p:spPr>
          <a:xfrm>
            <a:off x="685800" y="1097978"/>
            <a:ext cx="7772400" cy="3853265"/>
          </a:xfrm>
          <a:prstGeom prst="rect">
            <a:avLst/>
          </a:prstGeom>
        </p:spPr>
      </p:pic>
      <p:sp>
        <p:nvSpPr>
          <p:cNvPr id="5" name="TextBox 4">
            <a:extLst>
              <a:ext uri="{FF2B5EF4-FFF2-40B4-BE49-F238E27FC236}">
                <a16:creationId xmlns:a16="http://schemas.microsoft.com/office/drawing/2014/main" id="{83B94F0D-360B-37B3-2A49-AE236F82CAE5}"/>
              </a:ext>
            </a:extLst>
          </p:cNvPr>
          <p:cNvSpPr txBox="1"/>
          <p:nvPr/>
        </p:nvSpPr>
        <p:spPr>
          <a:xfrm>
            <a:off x="138542" y="5575356"/>
            <a:ext cx="8866915" cy="369332"/>
          </a:xfrm>
          <a:prstGeom prst="rect">
            <a:avLst/>
          </a:prstGeom>
          <a:noFill/>
        </p:spPr>
        <p:txBody>
          <a:bodyPr wrap="none" rtlCol="0">
            <a:spAutoFit/>
          </a:bodyPr>
          <a:lstStyle/>
          <a:p>
            <a:r>
              <a:rPr lang="en-GB" dirty="0">
                <a:hlinkClick r:id="rId3"/>
              </a:rPr>
              <a:t>https://geoportail.wallonie.be/walonmap#SHARE=EB40F2296A729D50E053D5AFA49DA47B</a:t>
            </a:r>
            <a:r>
              <a:rPr lang="en-GB" dirty="0"/>
              <a:t> </a:t>
            </a:r>
          </a:p>
        </p:txBody>
      </p:sp>
    </p:spTree>
    <p:extLst>
      <p:ext uri="{BB962C8B-B14F-4D97-AF65-F5344CB8AC3E}">
        <p14:creationId xmlns:p14="http://schemas.microsoft.com/office/powerpoint/2010/main" val="3656754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DCAD91-ABB5-7D4A-8EFF-F3EC4A0D559D}"/>
              </a:ext>
            </a:extLst>
          </p:cNvPr>
          <p:cNvSpPr txBox="1"/>
          <p:nvPr/>
        </p:nvSpPr>
        <p:spPr>
          <a:xfrm>
            <a:off x="827583" y="6227632"/>
            <a:ext cx="6895477" cy="369332"/>
          </a:xfrm>
          <a:prstGeom prst="rect">
            <a:avLst/>
          </a:prstGeom>
          <a:noFill/>
        </p:spPr>
        <p:txBody>
          <a:bodyPr wrap="none" rtlCol="0">
            <a:spAutoFit/>
          </a:bodyPr>
          <a:lstStyle/>
          <a:p>
            <a:r>
              <a:rPr lang="fr-FR" dirty="0"/>
              <a:t>La </a:t>
            </a:r>
            <a:r>
              <a:rPr lang="fr-FR" dirty="0" err="1"/>
              <a:t>Belle-roche</a:t>
            </a:r>
            <a:r>
              <a:rPr lang="fr-FR" dirty="0"/>
              <a:t> à Sprimont, site archéologique classé le 26/08/2022 © DR</a:t>
            </a:r>
          </a:p>
        </p:txBody>
      </p:sp>
      <p:sp>
        <p:nvSpPr>
          <p:cNvPr id="2" name="TextBox 1">
            <a:extLst>
              <a:ext uri="{FF2B5EF4-FFF2-40B4-BE49-F238E27FC236}">
                <a16:creationId xmlns:a16="http://schemas.microsoft.com/office/drawing/2014/main" id="{E250098E-0050-C969-F9A3-C5E44246D838}"/>
              </a:ext>
            </a:extLst>
          </p:cNvPr>
          <p:cNvSpPr txBox="1"/>
          <p:nvPr/>
        </p:nvSpPr>
        <p:spPr>
          <a:xfrm>
            <a:off x="827583" y="5074592"/>
            <a:ext cx="7749746" cy="923330"/>
          </a:xfrm>
          <a:prstGeom prst="rect">
            <a:avLst/>
          </a:prstGeom>
          <a:noFill/>
        </p:spPr>
        <p:txBody>
          <a:bodyPr wrap="square" rtlCol="0">
            <a:spAutoFit/>
          </a:bodyPr>
          <a:lstStyle/>
          <a:p>
            <a:r>
              <a:rPr lang="fr-FR" dirty="0"/>
              <a:t>« tout terrain, formation géologique ou pédologique, bâtiment, ensemble de bâtiments ou site ayant recelé, recelant ou étant présumé receler des biens archéologiques »</a:t>
            </a:r>
          </a:p>
        </p:txBody>
      </p:sp>
      <p:pic>
        <p:nvPicPr>
          <p:cNvPr id="1026" name="Picture 2" descr="Le site de la Belle-Roche contient les plus vieux vestiges d’origine humaine dans le Bénélux.">
            <a:extLst>
              <a:ext uri="{FF2B5EF4-FFF2-40B4-BE49-F238E27FC236}">
                <a16:creationId xmlns:a16="http://schemas.microsoft.com/office/drawing/2014/main" id="{C015F37A-CDE3-119E-35FF-3E4354EA562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0049" y="473712"/>
            <a:ext cx="7884815"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912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B93CEDC2-318B-D3FA-0F7A-1A8DDFAE2E76}"/>
              </a:ext>
            </a:extLst>
          </p:cNvPr>
          <p:cNvPicPr>
            <a:picLocks noChangeAspect="1"/>
          </p:cNvPicPr>
          <p:nvPr/>
        </p:nvPicPr>
        <p:blipFill>
          <a:blip r:embed="rId2"/>
          <a:stretch>
            <a:fillRect/>
          </a:stretch>
        </p:blipFill>
        <p:spPr>
          <a:xfrm>
            <a:off x="685800" y="1097978"/>
            <a:ext cx="7772400" cy="3853265"/>
          </a:xfrm>
          <a:prstGeom prst="rect">
            <a:avLst/>
          </a:prstGeom>
        </p:spPr>
      </p:pic>
      <p:sp>
        <p:nvSpPr>
          <p:cNvPr id="5" name="TextBox 4">
            <a:extLst>
              <a:ext uri="{FF2B5EF4-FFF2-40B4-BE49-F238E27FC236}">
                <a16:creationId xmlns:a16="http://schemas.microsoft.com/office/drawing/2014/main" id="{83B94F0D-360B-37B3-2A49-AE236F82CAE5}"/>
              </a:ext>
            </a:extLst>
          </p:cNvPr>
          <p:cNvSpPr txBox="1"/>
          <p:nvPr/>
        </p:nvSpPr>
        <p:spPr>
          <a:xfrm>
            <a:off x="138542" y="5575356"/>
            <a:ext cx="8866915" cy="369332"/>
          </a:xfrm>
          <a:prstGeom prst="rect">
            <a:avLst/>
          </a:prstGeom>
          <a:noFill/>
        </p:spPr>
        <p:txBody>
          <a:bodyPr wrap="none" rtlCol="0">
            <a:spAutoFit/>
          </a:bodyPr>
          <a:lstStyle/>
          <a:p>
            <a:r>
              <a:rPr lang="en-GB" dirty="0">
                <a:hlinkClick r:id="rId3"/>
              </a:rPr>
              <a:t>https://geoportail.wallonie.be/walonmap#SHARE=EB40F2296A729D50E053D5AFA49DA47B</a:t>
            </a:r>
            <a:r>
              <a:rPr lang="en-GB" dirty="0"/>
              <a:t> </a:t>
            </a:r>
          </a:p>
        </p:txBody>
      </p:sp>
    </p:spTree>
    <p:extLst>
      <p:ext uri="{BB962C8B-B14F-4D97-AF65-F5344CB8AC3E}">
        <p14:creationId xmlns:p14="http://schemas.microsoft.com/office/powerpoint/2010/main" val="3756744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re 1"/>
          <p:cNvSpPr>
            <a:spLocks noGrp="1" noChangeArrowheads="1"/>
          </p:cNvSpPr>
          <p:nvPr>
            <p:ph type="title"/>
          </p:nvPr>
        </p:nvSpPr>
        <p:spPr/>
        <p:txBody>
          <a:bodyPr/>
          <a:lstStyle/>
          <a:p>
            <a:pPr eaLnBrk="1" hangingPunct="1"/>
            <a:r>
              <a:rPr lang="fr-FR" dirty="0">
                <a:latin typeface="Calibri" charset="0"/>
                <a:sym typeface="Wingdings" charset="0"/>
              </a:rPr>
              <a:t>Définitions</a:t>
            </a:r>
          </a:p>
        </p:txBody>
      </p:sp>
      <p:sp>
        <p:nvSpPr>
          <p:cNvPr id="26626" name="Espace réservé du contenu 2"/>
          <p:cNvSpPr>
            <a:spLocks noGrp="1" noChangeArrowheads="1"/>
          </p:cNvSpPr>
          <p:nvPr>
            <p:ph idx="1"/>
          </p:nvPr>
        </p:nvSpPr>
        <p:spPr>
          <a:xfrm>
            <a:off x="457200" y="1600200"/>
            <a:ext cx="8229600" cy="5062538"/>
          </a:xfrm>
        </p:spPr>
        <p:txBody>
          <a:bodyPr/>
          <a:lstStyle/>
          <a:p>
            <a:pPr marL="0" indent="0" eaLnBrk="1" hangingPunct="1">
              <a:buFont typeface="Arial" charset="0"/>
              <a:buNone/>
            </a:pPr>
            <a:endParaRPr lang="fr-FR" b="1" u="sng" dirty="0">
              <a:latin typeface="Calibri" charset="0"/>
              <a:sym typeface="Wingdings" charset="0"/>
            </a:endParaRPr>
          </a:p>
          <a:p>
            <a:pPr marL="0" indent="0" eaLnBrk="1" hangingPunct="1">
              <a:buFont typeface="Arial" charset="0"/>
              <a:buNone/>
            </a:pPr>
            <a:endParaRPr lang="fr-FR" b="1" u="sng" dirty="0">
              <a:latin typeface="Calibri" charset="0"/>
              <a:sym typeface="Wingdings" charset="0"/>
            </a:endParaRPr>
          </a:p>
          <a:p>
            <a:pPr marL="0" indent="0" eaLnBrk="1" hangingPunct="1">
              <a:buFont typeface="Arial" charset="0"/>
              <a:buNone/>
            </a:pPr>
            <a:r>
              <a:rPr lang="fr-FR" b="1" u="sng" dirty="0">
                <a:latin typeface="Calibri" charset="0"/>
                <a:sym typeface="Wingdings" charset="0"/>
              </a:rPr>
              <a:t>4 catégories de patrimoine immobilier </a:t>
            </a:r>
            <a:r>
              <a:rPr lang="fr-FR" b="1" dirty="0">
                <a:latin typeface="Calibri" charset="0"/>
                <a:sym typeface="Wingdings" charset="0"/>
              </a:rPr>
              <a:t>(RBC)</a:t>
            </a:r>
          </a:p>
          <a:p>
            <a:pPr marL="0" indent="0" eaLnBrk="1" hangingPunct="1">
              <a:buFont typeface="Arial" charset="0"/>
              <a:buNone/>
            </a:pPr>
            <a:r>
              <a:rPr lang="fr-FR" b="1" dirty="0">
                <a:latin typeface="Calibri" charset="0"/>
                <a:sym typeface="Wingdings" charset="0"/>
              </a:rPr>
              <a:t>Monument </a:t>
            </a:r>
            <a:r>
              <a:rPr lang="fr-FR" dirty="0">
                <a:latin typeface="Calibri" charset="0"/>
                <a:sym typeface="Wingdings" charset="0"/>
              </a:rPr>
              <a:t> (! Protection d’ensemble)</a:t>
            </a:r>
            <a:endParaRPr lang="fr-FR" b="1" dirty="0">
              <a:latin typeface="Calibri" charset="0"/>
              <a:sym typeface="Wingdings" charset="0"/>
            </a:endParaRPr>
          </a:p>
          <a:p>
            <a:pPr marL="0" indent="0" eaLnBrk="1" hangingPunct="1">
              <a:buFont typeface="Arial" charset="0"/>
              <a:buNone/>
            </a:pPr>
            <a:r>
              <a:rPr lang="fr-FR" b="1" dirty="0">
                <a:latin typeface="Calibri" charset="0"/>
                <a:sym typeface="Wingdings" charset="0"/>
              </a:rPr>
              <a:t>Ensemble</a:t>
            </a:r>
          </a:p>
          <a:p>
            <a:pPr marL="0" indent="0" eaLnBrk="1" hangingPunct="1">
              <a:buFont typeface="Arial" charset="0"/>
              <a:buNone/>
            </a:pPr>
            <a:r>
              <a:rPr lang="fr-FR" b="1" dirty="0">
                <a:latin typeface="Calibri" charset="0"/>
                <a:sym typeface="Wingdings" charset="0"/>
              </a:rPr>
              <a:t>Site</a:t>
            </a:r>
          </a:p>
          <a:p>
            <a:pPr marL="0" indent="0" eaLnBrk="1" hangingPunct="1">
              <a:buFont typeface="Arial" charset="0"/>
              <a:buNone/>
            </a:pPr>
            <a:r>
              <a:rPr lang="fr-FR" b="1" dirty="0">
                <a:latin typeface="Calibri" charset="0"/>
                <a:sym typeface="Wingdings" charset="0"/>
              </a:rPr>
              <a:t>Site archéologique</a:t>
            </a:r>
          </a:p>
          <a:p>
            <a:pPr marL="0" indent="0" eaLnBrk="1" hangingPunct="1">
              <a:buFont typeface="Arial" charset="0"/>
              <a:buNone/>
            </a:pPr>
            <a:r>
              <a:rPr lang="fr-FR" b="1" u="sng" dirty="0">
                <a:latin typeface="Calibri" charset="0"/>
                <a:sym typeface="Wingdings" charset="0"/>
              </a:rPr>
              <a:t>Autres éléments</a:t>
            </a:r>
            <a:endParaRPr lang="fr-FR" dirty="0">
              <a:latin typeface="Calibri" charset="0"/>
              <a:sym typeface="Wingdings" charset="0"/>
            </a:endParaRPr>
          </a:p>
          <a:p>
            <a:pPr marL="0" indent="0" eaLnBrk="1" hangingPunct="1">
              <a:buFont typeface="Arial" charset="0"/>
              <a:buNone/>
            </a:pPr>
            <a:r>
              <a:rPr lang="fr-FR" dirty="0">
                <a:latin typeface="Calibri" charset="0"/>
                <a:sym typeface="Wingdings" charset="0"/>
              </a:rPr>
              <a:t>Petit patrimoine (nouvelle définition)</a:t>
            </a:r>
          </a:p>
          <a:p>
            <a:pPr marL="0" indent="0" eaLnBrk="1" hangingPunct="1">
              <a:buFont typeface="Arial" charset="0"/>
              <a:buNone/>
            </a:pPr>
            <a:endParaRPr lang="fr-FR" dirty="0">
              <a:latin typeface="Calibri" charset="0"/>
              <a:sym typeface="Wingdings" charset="0"/>
            </a:endParaRPr>
          </a:p>
        </p:txBody>
      </p:sp>
    </p:spTree>
    <p:extLst>
      <p:ext uri="{BB962C8B-B14F-4D97-AF65-F5344CB8AC3E}">
        <p14:creationId xmlns:p14="http://schemas.microsoft.com/office/powerpoint/2010/main" val="3567539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re 1"/>
          <p:cNvSpPr>
            <a:spLocks noGrp="1" noChangeArrowheads="1"/>
          </p:cNvSpPr>
          <p:nvPr>
            <p:ph type="title"/>
          </p:nvPr>
        </p:nvSpPr>
        <p:spPr/>
        <p:txBody>
          <a:bodyPr/>
          <a:lstStyle/>
          <a:p>
            <a:pPr eaLnBrk="1" hangingPunct="1"/>
            <a:r>
              <a:rPr lang="fr-FR">
                <a:latin typeface="Calibri" charset="0"/>
                <a:sym typeface="Wingdings" charset="0"/>
              </a:rPr>
              <a:t>Définitions</a:t>
            </a:r>
          </a:p>
        </p:txBody>
      </p:sp>
      <p:sp>
        <p:nvSpPr>
          <p:cNvPr id="27650" name="Espace réservé du contenu 2"/>
          <p:cNvSpPr>
            <a:spLocks noGrp="1" noChangeArrowheads="1"/>
          </p:cNvSpPr>
          <p:nvPr>
            <p:ph idx="1"/>
          </p:nvPr>
        </p:nvSpPr>
        <p:spPr>
          <a:xfrm>
            <a:off x="457200" y="1600200"/>
            <a:ext cx="8229600" cy="5062538"/>
          </a:xfrm>
        </p:spPr>
        <p:txBody>
          <a:bodyPr/>
          <a:lstStyle/>
          <a:p>
            <a:pPr marL="0" indent="0" eaLnBrk="1" hangingPunct="1">
              <a:buFont typeface="Arial" charset="0"/>
              <a:buNone/>
            </a:pPr>
            <a:endParaRPr lang="fr-FR" b="1" u="sng" dirty="0">
              <a:latin typeface="Calibri" charset="0"/>
              <a:sym typeface="Wingdings" charset="0"/>
            </a:endParaRPr>
          </a:p>
          <a:p>
            <a:pPr marL="0" indent="0" eaLnBrk="1" hangingPunct="1">
              <a:buFont typeface="Arial" charset="0"/>
              <a:buNone/>
            </a:pPr>
            <a:endParaRPr lang="fr-FR" b="1" u="sng" dirty="0">
              <a:latin typeface="Calibri" charset="0"/>
              <a:sym typeface="Wingdings" charset="0"/>
            </a:endParaRPr>
          </a:p>
          <a:p>
            <a:pPr marL="0" indent="0" eaLnBrk="1" hangingPunct="1">
              <a:buFont typeface="Arial" charset="0"/>
              <a:buNone/>
            </a:pPr>
            <a:r>
              <a:rPr lang="fr-FR" b="1" u="sng" dirty="0">
                <a:latin typeface="Calibri" charset="0"/>
                <a:sym typeface="Wingdings" charset="0"/>
              </a:rPr>
              <a:t>4 catégories de patrimoine immobilier </a:t>
            </a:r>
            <a:r>
              <a:rPr lang="fr-FR" b="1" dirty="0">
                <a:latin typeface="Calibri" charset="0"/>
                <a:sym typeface="Wingdings" charset="0"/>
              </a:rPr>
              <a:t>(CG)</a:t>
            </a:r>
          </a:p>
          <a:p>
            <a:pPr marL="0" indent="0" eaLnBrk="1" hangingPunct="1">
              <a:buFont typeface="Arial" charset="0"/>
              <a:buNone/>
            </a:pPr>
            <a:r>
              <a:rPr lang="fr-FR" b="1" dirty="0">
                <a:latin typeface="Calibri" charset="0"/>
                <a:sym typeface="Wingdings" charset="0"/>
              </a:rPr>
              <a:t>Monument </a:t>
            </a:r>
            <a:r>
              <a:rPr lang="fr-FR" dirty="0">
                <a:latin typeface="Calibri" charset="0"/>
                <a:sym typeface="Wingdings" charset="0"/>
              </a:rPr>
              <a:t> (! Protection d’ensemble)</a:t>
            </a:r>
            <a:endParaRPr lang="fr-FR" b="1" dirty="0">
              <a:latin typeface="Calibri" charset="0"/>
              <a:sym typeface="Wingdings" charset="0"/>
            </a:endParaRPr>
          </a:p>
          <a:p>
            <a:pPr marL="0" indent="0" eaLnBrk="1" hangingPunct="1">
              <a:buFont typeface="Arial" charset="0"/>
              <a:buNone/>
            </a:pPr>
            <a:r>
              <a:rPr lang="fr-FR" b="1" dirty="0">
                <a:latin typeface="Calibri" charset="0"/>
                <a:sym typeface="Wingdings" charset="0"/>
              </a:rPr>
              <a:t>Ensemble</a:t>
            </a:r>
          </a:p>
          <a:p>
            <a:pPr marL="0" indent="0" eaLnBrk="1" hangingPunct="1">
              <a:buFont typeface="Arial" charset="0"/>
              <a:buNone/>
            </a:pPr>
            <a:r>
              <a:rPr lang="fr-FR" b="1" dirty="0">
                <a:latin typeface="Calibri" charset="0"/>
                <a:sym typeface="Wingdings" charset="0"/>
              </a:rPr>
              <a:t>Site</a:t>
            </a:r>
          </a:p>
          <a:p>
            <a:pPr marL="0" indent="0" eaLnBrk="1" hangingPunct="1">
              <a:buFont typeface="Arial" charset="0"/>
              <a:buNone/>
            </a:pPr>
            <a:r>
              <a:rPr lang="fr-FR" b="1" dirty="0">
                <a:latin typeface="Calibri" charset="0"/>
                <a:sym typeface="Wingdings" charset="0"/>
              </a:rPr>
              <a:t>Site archéologique / biens archéologiques</a:t>
            </a:r>
          </a:p>
          <a:p>
            <a:pPr marL="0" indent="0" eaLnBrk="1" hangingPunct="1">
              <a:buFont typeface="Arial" charset="0"/>
              <a:buNone/>
            </a:pPr>
            <a:r>
              <a:rPr lang="fr-FR" b="1" u="sng" dirty="0">
                <a:latin typeface="Calibri" charset="0"/>
                <a:sym typeface="Wingdings" charset="0"/>
              </a:rPr>
              <a:t>Autres éléments</a:t>
            </a:r>
            <a:endParaRPr lang="fr-FR" dirty="0">
              <a:latin typeface="Calibri" charset="0"/>
              <a:sym typeface="Wingdings" charset="0"/>
            </a:endParaRPr>
          </a:p>
          <a:p>
            <a:pPr marL="0" indent="0" eaLnBrk="1" hangingPunct="1">
              <a:buFont typeface="Arial" charset="0"/>
              <a:buNone/>
            </a:pPr>
            <a:r>
              <a:rPr lang="fr-FR" dirty="0">
                <a:latin typeface="Calibri" charset="0"/>
                <a:sym typeface="Wingdings" charset="0"/>
              </a:rPr>
              <a:t>Petit patrimoine</a:t>
            </a:r>
          </a:p>
          <a:p>
            <a:pPr marL="0" indent="0" eaLnBrk="1" hangingPunct="1">
              <a:buFont typeface="Arial" charset="0"/>
              <a:buNone/>
            </a:pPr>
            <a:r>
              <a:rPr lang="fr-FR" dirty="0">
                <a:latin typeface="Calibri" charset="0"/>
                <a:sym typeface="Wingdings" charset="0"/>
              </a:rPr>
              <a:t>Bâtiment significatif</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re 1"/>
          <p:cNvSpPr>
            <a:spLocks noGrp="1" noChangeArrowheads="1"/>
          </p:cNvSpPr>
          <p:nvPr>
            <p:ph type="title"/>
          </p:nvPr>
        </p:nvSpPr>
        <p:spPr/>
        <p:txBody>
          <a:bodyPr/>
          <a:lstStyle/>
          <a:p>
            <a:pPr eaLnBrk="1" hangingPunct="1"/>
            <a:r>
              <a:rPr lang="fr-FR">
                <a:latin typeface="Calibri" charset="0"/>
                <a:sym typeface="Wingdings" charset="0"/>
              </a:rPr>
              <a:t>Définitions</a:t>
            </a:r>
          </a:p>
        </p:txBody>
      </p:sp>
      <p:sp>
        <p:nvSpPr>
          <p:cNvPr id="28674" name="Espace réservé du contenu 2"/>
          <p:cNvSpPr>
            <a:spLocks noGrp="1" noChangeArrowheads="1"/>
          </p:cNvSpPr>
          <p:nvPr>
            <p:ph idx="1"/>
          </p:nvPr>
        </p:nvSpPr>
        <p:spPr>
          <a:xfrm>
            <a:off x="457200" y="1600200"/>
            <a:ext cx="8229600" cy="5062538"/>
          </a:xfrm>
        </p:spPr>
        <p:txBody>
          <a:bodyPr/>
          <a:lstStyle/>
          <a:p>
            <a:pPr marL="0" indent="0" eaLnBrk="1" hangingPunct="1">
              <a:buFont typeface="Arial" charset="0"/>
              <a:buNone/>
            </a:pPr>
            <a:endParaRPr lang="fr-FR" b="1" u="sng" dirty="0">
              <a:latin typeface="Calibri" charset="0"/>
              <a:sym typeface="Wingdings" charset="0"/>
            </a:endParaRPr>
          </a:p>
          <a:p>
            <a:pPr marL="0" indent="0" eaLnBrk="1" hangingPunct="1">
              <a:buFont typeface="Arial" charset="0"/>
              <a:buNone/>
            </a:pPr>
            <a:endParaRPr lang="fr-FR" b="1" u="sng" dirty="0">
              <a:latin typeface="Calibri" charset="0"/>
              <a:sym typeface="Wingdings" charset="0"/>
            </a:endParaRPr>
          </a:p>
          <a:p>
            <a:pPr marL="0" indent="0" eaLnBrk="1" hangingPunct="1">
              <a:buFont typeface="Arial" charset="0"/>
              <a:buNone/>
            </a:pPr>
            <a:r>
              <a:rPr lang="fr-FR" b="1" u="sng" dirty="0">
                <a:latin typeface="Calibri" charset="0"/>
                <a:sym typeface="Wingdings" charset="0"/>
              </a:rPr>
              <a:t>4 catégories de patrimoine immobilier </a:t>
            </a:r>
            <a:r>
              <a:rPr lang="fr-FR" b="1" dirty="0">
                <a:latin typeface="Calibri" charset="0"/>
                <a:sym typeface="Wingdings" charset="0"/>
              </a:rPr>
              <a:t>(RF)</a:t>
            </a:r>
          </a:p>
          <a:p>
            <a:pPr marL="0" indent="0" eaLnBrk="1" hangingPunct="1">
              <a:buFont typeface="Arial" charset="0"/>
              <a:buNone/>
            </a:pPr>
            <a:r>
              <a:rPr lang="fr-FR" b="1" dirty="0">
                <a:latin typeface="Calibri" charset="0"/>
                <a:sym typeface="Wingdings" charset="0"/>
              </a:rPr>
              <a:t>Monument </a:t>
            </a:r>
            <a:r>
              <a:rPr lang="fr-FR" dirty="0">
                <a:latin typeface="Calibri" charset="0"/>
                <a:sym typeface="Wingdings" charset="0"/>
              </a:rPr>
              <a:t> (! Protection d’ensemble)</a:t>
            </a:r>
            <a:endParaRPr lang="fr-FR" b="1" dirty="0">
              <a:latin typeface="Calibri" charset="0"/>
              <a:sym typeface="Wingdings" charset="0"/>
            </a:endParaRPr>
          </a:p>
          <a:p>
            <a:pPr marL="0" indent="0" eaLnBrk="1" hangingPunct="1">
              <a:buFont typeface="Arial" charset="0"/>
              <a:buNone/>
            </a:pPr>
            <a:r>
              <a:rPr lang="fr-FR" b="1" dirty="0">
                <a:latin typeface="Calibri" charset="0"/>
                <a:sym typeface="Wingdings" charset="0"/>
              </a:rPr>
              <a:t>Site urbain ou rural</a:t>
            </a:r>
          </a:p>
          <a:p>
            <a:pPr marL="0" indent="0" eaLnBrk="1" hangingPunct="1">
              <a:buFont typeface="Arial" charset="0"/>
              <a:buNone/>
            </a:pPr>
            <a:r>
              <a:rPr lang="fr-FR" b="1" dirty="0">
                <a:latin typeface="Calibri" charset="0"/>
                <a:sym typeface="Wingdings" charset="0"/>
              </a:rPr>
              <a:t>Paysage historico-culturel</a:t>
            </a:r>
          </a:p>
          <a:p>
            <a:pPr marL="0" indent="0" eaLnBrk="1" hangingPunct="1">
              <a:buFont typeface="Arial" charset="0"/>
              <a:buNone/>
            </a:pPr>
            <a:r>
              <a:rPr lang="fr-FR" b="1" dirty="0">
                <a:latin typeface="Calibri" charset="0"/>
                <a:sym typeface="Wingdings" charset="0"/>
              </a:rPr>
              <a:t>Site archéologique</a:t>
            </a:r>
          </a:p>
          <a:p>
            <a:pPr marL="0" indent="0" eaLnBrk="1" hangingPunct="1">
              <a:buFont typeface="Arial" charset="0"/>
              <a:buNone/>
            </a:pPr>
            <a:r>
              <a:rPr lang="fr-FR" b="1" u="sng" dirty="0">
                <a:latin typeface="Calibri" charset="0"/>
                <a:sym typeface="Wingdings" charset="0"/>
              </a:rPr>
              <a:t>Autres éléments</a:t>
            </a:r>
            <a:endParaRPr lang="fr-FR" dirty="0">
              <a:latin typeface="Calibri" charset="0"/>
              <a:sym typeface="Wingdings" charset="0"/>
            </a:endParaRPr>
          </a:p>
          <a:p>
            <a:pPr marL="0" indent="0" eaLnBrk="1" hangingPunct="1">
              <a:buFont typeface="Arial" charset="0"/>
              <a:buNone/>
            </a:pPr>
            <a:r>
              <a:rPr lang="fr-FR" dirty="0">
                <a:latin typeface="Calibri" charset="0"/>
                <a:sym typeface="Wingdings" charset="0"/>
              </a:rPr>
              <a:t>Petits éléments paysager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re 1"/>
          <p:cNvSpPr>
            <a:spLocks noGrp="1" noChangeArrowheads="1"/>
          </p:cNvSpPr>
          <p:nvPr>
            <p:ph type="title"/>
          </p:nvPr>
        </p:nvSpPr>
        <p:spPr/>
        <p:txBody>
          <a:bodyPr/>
          <a:lstStyle/>
          <a:p>
            <a:pPr eaLnBrk="1" hangingPunct="1"/>
            <a:r>
              <a:rPr lang="fr-FR">
                <a:latin typeface="Calibri" charset="0"/>
                <a:sym typeface="Wingdings" charset="0"/>
              </a:rPr>
              <a:t>Instruments de protection </a:t>
            </a:r>
          </a:p>
        </p:txBody>
      </p:sp>
      <p:sp>
        <p:nvSpPr>
          <p:cNvPr id="3" name="Espace réservé du contenu 2">
            <a:extLst>
              <a:ext uri="{FF2B5EF4-FFF2-40B4-BE49-F238E27FC236}">
                <a16:creationId xmlns:a16="http://schemas.microsoft.com/office/drawing/2014/main" id="{06E94227-6BDC-AB40-B423-308044A3E09A}"/>
              </a:ext>
            </a:extLst>
          </p:cNvPr>
          <p:cNvSpPr>
            <a:spLocks noGrp="1"/>
          </p:cNvSpPr>
          <p:nvPr>
            <p:ph idx="1"/>
          </p:nvPr>
        </p:nvSpPr>
        <p:spPr>
          <a:xfrm>
            <a:off x="457200" y="1600200"/>
            <a:ext cx="8229600" cy="5062538"/>
          </a:xfrm>
        </p:spPr>
        <p:txBody>
          <a:bodyPr>
            <a:normAutofit/>
          </a:bodyPr>
          <a:lstStyle/>
          <a:p>
            <a:pPr marL="0" indent="0" eaLnBrk="1" hangingPunct="1">
              <a:lnSpc>
                <a:spcPct val="90000"/>
              </a:lnSpc>
              <a:buFont typeface="Arial" charset="0"/>
              <a:buNone/>
            </a:pPr>
            <a:endParaRPr lang="fr-FR" b="1" dirty="0">
              <a:latin typeface="Calibri" charset="0"/>
              <a:sym typeface="Wingdings" charset="0"/>
            </a:endParaRPr>
          </a:p>
          <a:p>
            <a:pPr marL="0" indent="0" eaLnBrk="1" hangingPunct="1">
              <a:lnSpc>
                <a:spcPct val="90000"/>
              </a:lnSpc>
              <a:buFont typeface="Arial" charset="0"/>
              <a:buNone/>
            </a:pPr>
            <a:endParaRPr lang="fr-FR" b="1" dirty="0">
              <a:latin typeface="Calibri" charset="0"/>
              <a:sym typeface="Wingdings" charset="0"/>
            </a:endParaRPr>
          </a:p>
          <a:p>
            <a:pPr marL="0" indent="0" eaLnBrk="1" hangingPunct="1">
              <a:lnSpc>
                <a:spcPct val="90000"/>
              </a:lnSpc>
              <a:buFont typeface="Arial" charset="0"/>
              <a:buNone/>
            </a:pPr>
            <a:r>
              <a:rPr lang="fr-FR" b="1" dirty="0">
                <a:latin typeface="Calibri" charset="0"/>
                <a:sym typeface="Wingdings" charset="0"/>
              </a:rPr>
              <a:t>Inventaire(s)</a:t>
            </a:r>
          </a:p>
          <a:p>
            <a:pPr marL="0" indent="0" eaLnBrk="1" hangingPunct="1">
              <a:lnSpc>
                <a:spcPct val="90000"/>
              </a:lnSpc>
              <a:buFont typeface="Arial" charset="0"/>
              <a:buNone/>
            </a:pPr>
            <a:r>
              <a:rPr lang="fr-FR" dirty="0">
                <a:latin typeface="Calibri" charset="0"/>
                <a:sym typeface="Wingdings" charset="0"/>
              </a:rPr>
              <a:t>RBC – RF – RW – CG </a:t>
            </a:r>
          </a:p>
          <a:p>
            <a:pPr marL="0" indent="0" eaLnBrk="1" hangingPunct="1">
              <a:lnSpc>
                <a:spcPct val="90000"/>
              </a:lnSpc>
              <a:buFont typeface="Arial" charset="0"/>
              <a:buNone/>
            </a:pPr>
            <a:r>
              <a:rPr lang="fr-FR" b="1" dirty="0">
                <a:latin typeface="Calibri" charset="0"/>
                <a:sym typeface="Wingdings" charset="0"/>
              </a:rPr>
              <a:t>Protection provisoire / ‘moindre’</a:t>
            </a:r>
          </a:p>
          <a:p>
            <a:pPr marL="0" indent="0" eaLnBrk="1" hangingPunct="1">
              <a:lnSpc>
                <a:spcPct val="90000"/>
              </a:lnSpc>
              <a:buFont typeface="Arial" charset="0"/>
              <a:buNone/>
            </a:pPr>
            <a:r>
              <a:rPr lang="fr-FR" dirty="0">
                <a:latin typeface="Calibri" charset="0"/>
                <a:sym typeface="Wingdings" charset="0"/>
              </a:rPr>
              <a:t>- Liste de sauvegarde : temporaire en RW</a:t>
            </a:r>
          </a:p>
          <a:p>
            <a:pPr marL="0" indent="0" eaLnBrk="1" hangingPunct="1">
              <a:lnSpc>
                <a:spcPct val="90000"/>
              </a:lnSpc>
              <a:buFontTx/>
              <a:buChar char="-"/>
            </a:pPr>
            <a:r>
              <a:rPr lang="fr-FR" dirty="0">
                <a:latin typeface="Calibri" charset="0"/>
                <a:sym typeface="Wingdings" charset="0"/>
              </a:rPr>
              <a:t>Liste de sauvegarde : définitive en RBC</a:t>
            </a:r>
          </a:p>
          <a:p>
            <a:pPr marL="0" indent="0" eaLnBrk="1" hangingPunct="1">
              <a:lnSpc>
                <a:spcPct val="90000"/>
              </a:lnSpc>
              <a:buFontTx/>
              <a:buChar char="-"/>
            </a:pPr>
            <a:r>
              <a:rPr lang="fr-FR" dirty="0">
                <a:latin typeface="Calibri" charset="0"/>
                <a:sym typeface="Wingdings" charset="0"/>
              </a:rPr>
              <a:t>Arrêté de classement/protection provisoire : CG – RF </a:t>
            </a:r>
          </a:p>
          <a:p>
            <a:pPr marL="0" indent="0" eaLnBrk="1" hangingPunct="1">
              <a:lnSpc>
                <a:spcPct val="90000"/>
              </a:lnSpc>
              <a:buFont typeface="Arial" charset="0"/>
              <a:buNone/>
            </a:pPr>
            <a:r>
              <a:rPr lang="fr-FR" b="1" dirty="0">
                <a:latin typeface="Calibri" charset="0"/>
                <a:sym typeface="Wingdings" charset="0"/>
              </a:rPr>
              <a:t>Protection définitive</a:t>
            </a:r>
          </a:p>
          <a:p>
            <a:pPr marL="0" indent="0" eaLnBrk="1" hangingPunct="1">
              <a:lnSpc>
                <a:spcPct val="90000"/>
              </a:lnSpc>
              <a:buFont typeface="Arial" charset="0"/>
              <a:buNone/>
            </a:pPr>
            <a:r>
              <a:rPr lang="fr-FR" dirty="0">
                <a:latin typeface="Calibri" charset="0"/>
                <a:sym typeface="Wingdings" charset="0"/>
              </a:rPr>
              <a:t>Classement : servitude légale d’utilité publique</a:t>
            </a:r>
          </a:p>
          <a:p>
            <a:pPr marL="0" indent="0" eaLnBrk="1" hangingPunct="1">
              <a:lnSpc>
                <a:spcPct val="90000"/>
              </a:lnSpc>
              <a:buFont typeface="Arial" charset="0"/>
              <a:buNone/>
            </a:pPr>
            <a:r>
              <a:rPr lang="fr-FR" dirty="0">
                <a:latin typeface="Calibri" charset="0"/>
                <a:sym typeface="Wingdings" charset="0"/>
              </a:rPr>
              <a:t>(Zone de protection/transition(RF))</a:t>
            </a:r>
          </a:p>
          <a:p>
            <a:pPr marL="0" indent="0" eaLnBrk="1" hangingPunct="1">
              <a:lnSpc>
                <a:spcPct val="90000"/>
              </a:lnSpc>
              <a:buFont typeface="Arial" charset="0"/>
              <a:buNone/>
            </a:pPr>
            <a:endParaRPr lang="fr-FR" sz="3000" dirty="0">
              <a:latin typeface="Calibri" charset="0"/>
              <a:sym typeface="Wingdings" charset="0"/>
            </a:endParaRPr>
          </a:p>
          <a:p>
            <a:pPr marL="0" indent="0" eaLnBrk="1" hangingPunct="1">
              <a:lnSpc>
                <a:spcPct val="90000"/>
              </a:lnSpc>
              <a:buFont typeface="Arial" charset="0"/>
              <a:buNone/>
            </a:pPr>
            <a:endParaRPr lang="fr-FR" sz="3000" dirty="0">
              <a:latin typeface="Calibri" charset="0"/>
              <a:sym typeface="Wingdings"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re 1"/>
          <p:cNvSpPr>
            <a:spLocks noGrp="1" noChangeArrowheads="1"/>
          </p:cNvSpPr>
          <p:nvPr>
            <p:ph type="title"/>
          </p:nvPr>
        </p:nvSpPr>
        <p:spPr/>
        <p:txBody>
          <a:bodyPr/>
          <a:lstStyle/>
          <a:p>
            <a:pPr eaLnBrk="1" hangingPunct="1"/>
            <a:r>
              <a:rPr lang="fr-FR">
                <a:latin typeface="Calibri" charset="0"/>
                <a:sym typeface="Wingdings" charset="0"/>
              </a:rPr>
              <a:t>Outils de conservation</a:t>
            </a:r>
          </a:p>
        </p:txBody>
      </p:sp>
      <p:sp>
        <p:nvSpPr>
          <p:cNvPr id="30722" name="Espace réservé du contenu 2"/>
          <p:cNvSpPr>
            <a:spLocks noGrp="1" noChangeArrowheads="1"/>
          </p:cNvSpPr>
          <p:nvPr>
            <p:ph idx="1"/>
          </p:nvPr>
        </p:nvSpPr>
        <p:spPr>
          <a:xfrm>
            <a:off x="457200" y="1600200"/>
            <a:ext cx="8229600" cy="5062538"/>
          </a:xfrm>
        </p:spPr>
        <p:txBody>
          <a:bodyPr/>
          <a:lstStyle/>
          <a:p>
            <a:pPr marL="0" indent="0" eaLnBrk="1" hangingPunct="1">
              <a:buFont typeface="Arial" charset="0"/>
              <a:buNone/>
            </a:pPr>
            <a:endParaRPr lang="fr-FR" dirty="0">
              <a:latin typeface="Calibri" charset="0"/>
              <a:sym typeface="Wingdings" charset="0"/>
            </a:endParaRPr>
          </a:p>
          <a:p>
            <a:pPr marL="0" indent="0" eaLnBrk="1" hangingPunct="1">
              <a:buFont typeface="Arial" charset="0"/>
              <a:buNone/>
            </a:pPr>
            <a:endParaRPr lang="fr-FR" dirty="0">
              <a:latin typeface="Calibri" charset="0"/>
              <a:sym typeface="Wingdings" charset="0"/>
            </a:endParaRPr>
          </a:p>
          <a:p>
            <a:pPr marL="0" indent="0" eaLnBrk="1" hangingPunct="1">
              <a:buFont typeface="Arial" charset="0"/>
              <a:buNone/>
            </a:pPr>
            <a:r>
              <a:rPr lang="fr-FR" dirty="0">
                <a:latin typeface="Calibri" charset="0"/>
                <a:sym typeface="Wingdings" charset="0"/>
              </a:rPr>
              <a:t>RW : fiche patrimoniale (regroupe ancienne fiche d’état sanitaire et étude préalable)</a:t>
            </a:r>
          </a:p>
          <a:p>
            <a:pPr marL="0" indent="0" eaLnBrk="1" hangingPunct="1">
              <a:buFont typeface="Arial" charset="0"/>
              <a:buNone/>
            </a:pPr>
            <a:r>
              <a:rPr lang="fr-FR" dirty="0">
                <a:latin typeface="Calibri" charset="0"/>
                <a:sym typeface="Wingdings" charset="0"/>
              </a:rPr>
              <a:t>RBC : plan de gestion patrimoniale</a:t>
            </a:r>
          </a:p>
          <a:p>
            <a:pPr marL="0" indent="0" eaLnBrk="1" hangingPunct="1">
              <a:buFont typeface="Arial" charset="0"/>
              <a:buNone/>
            </a:pPr>
            <a:r>
              <a:rPr lang="fr-FR" dirty="0">
                <a:latin typeface="Calibri" charset="0"/>
                <a:sym typeface="Wingdings" charset="0"/>
              </a:rPr>
              <a:t>RF : plan de gestion</a:t>
            </a:r>
          </a:p>
          <a:p>
            <a:pPr marL="0" indent="0" eaLnBrk="1" hangingPunct="1">
              <a:buFont typeface="Arial" charset="0"/>
              <a:buNone/>
            </a:pPr>
            <a:r>
              <a:rPr lang="fr-FR" dirty="0">
                <a:latin typeface="Calibri" charset="0"/>
                <a:sym typeface="Wingdings" charset="0"/>
              </a:rPr>
              <a:t>CG : permis de patrimoine (travaux)</a:t>
            </a:r>
          </a:p>
          <a:p>
            <a:pPr marL="0" indent="0" eaLnBrk="1" hangingPunct="1">
              <a:buFont typeface="Arial" charset="0"/>
              <a:buNone/>
            </a:pPr>
            <a:endParaRPr lang="fr-FR" dirty="0">
              <a:latin typeface="Calibri" charset="0"/>
              <a:sym typeface="Wingdings"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08602C-DB19-A640-BD42-F27B6B53695D}"/>
              </a:ext>
            </a:extLst>
          </p:cNvPr>
          <p:cNvSpPr>
            <a:spLocks noGrp="1"/>
          </p:cNvSpPr>
          <p:nvPr>
            <p:ph type="title"/>
          </p:nvPr>
        </p:nvSpPr>
        <p:spPr/>
        <p:txBody>
          <a:bodyPr rtlCol="0">
            <a:normAutofit/>
          </a:bodyPr>
          <a:lstStyle/>
          <a:p>
            <a:pPr eaLnBrk="1" fontAlgn="auto" hangingPunct="1">
              <a:spcAft>
                <a:spcPts val="0"/>
              </a:spcAft>
              <a:defRPr/>
            </a:pPr>
            <a:r>
              <a:rPr lang="fr-FR" dirty="0">
                <a:ea typeface="+mj-ea"/>
                <a:sym typeface="Wingdings"/>
              </a:rPr>
              <a:t>2.2 La protection du patrimoine mobilier</a:t>
            </a:r>
          </a:p>
        </p:txBody>
      </p:sp>
      <p:sp>
        <p:nvSpPr>
          <p:cNvPr id="3" name="Espace réservé du contenu 2">
            <a:extLst>
              <a:ext uri="{FF2B5EF4-FFF2-40B4-BE49-F238E27FC236}">
                <a16:creationId xmlns:a16="http://schemas.microsoft.com/office/drawing/2014/main" id="{A06757F2-5D5E-5E48-A557-BDB48FE304B6}"/>
              </a:ext>
            </a:extLst>
          </p:cNvPr>
          <p:cNvSpPr>
            <a:spLocks noGrp="1"/>
          </p:cNvSpPr>
          <p:nvPr>
            <p:ph idx="1"/>
          </p:nvPr>
        </p:nvSpPr>
        <p:spPr>
          <a:xfrm>
            <a:off x="457200" y="1600200"/>
            <a:ext cx="8229600" cy="5062538"/>
          </a:xfrm>
        </p:spPr>
        <p:txBody>
          <a:bodyPr>
            <a:normAutofit/>
          </a:bodyPr>
          <a:lstStyle/>
          <a:p>
            <a:pPr marL="0" indent="0" eaLnBrk="1" hangingPunct="1">
              <a:buFont typeface="Arial" charset="0"/>
              <a:buNone/>
            </a:pPr>
            <a:endParaRPr lang="fr-FR" dirty="0">
              <a:latin typeface="Calibri" charset="0"/>
              <a:sym typeface="Wingdings" charset="0"/>
            </a:endParaRPr>
          </a:p>
          <a:p>
            <a:pPr marL="0" indent="0" eaLnBrk="1" hangingPunct="1">
              <a:buFontTx/>
              <a:buChar char="-"/>
            </a:pPr>
            <a:endParaRPr lang="fr-FR" dirty="0">
              <a:latin typeface="Calibri" charset="0"/>
              <a:sym typeface="Wingdings" charset="0"/>
            </a:endParaRPr>
          </a:p>
          <a:p>
            <a:pPr marL="0" indent="0" eaLnBrk="1" hangingPunct="1">
              <a:buFontTx/>
              <a:buChar char="-"/>
            </a:pPr>
            <a:r>
              <a:rPr lang="fr-FR" dirty="0" err="1">
                <a:latin typeface="Calibri" charset="0"/>
                <a:sym typeface="Wingdings" charset="0"/>
              </a:rPr>
              <a:t>CFr</a:t>
            </a:r>
            <a:r>
              <a:rPr lang="fr-FR" dirty="0">
                <a:latin typeface="Calibri" charset="0"/>
                <a:sym typeface="Wingdings" charset="0"/>
              </a:rPr>
              <a:t> : Décret du 11 juillet 2002 </a:t>
            </a:r>
            <a:r>
              <a:rPr lang="fr-FR" dirty="0">
                <a:latin typeface="Calibri" charset="0"/>
                <a:sym typeface="Wingdings" pitchFamily="2" charset="2"/>
              </a:rPr>
              <a:t> NEW décret du 17 mars 2022</a:t>
            </a:r>
            <a:r>
              <a:rPr lang="fr-FR" dirty="0">
                <a:latin typeface="Calibri" charset="0"/>
                <a:sym typeface="Wingdings" charset="0"/>
              </a:rPr>
              <a:t> </a:t>
            </a:r>
          </a:p>
          <a:p>
            <a:pPr marL="0" indent="0" eaLnBrk="1" hangingPunct="1">
              <a:buFontTx/>
              <a:buChar char="-"/>
            </a:pPr>
            <a:r>
              <a:rPr lang="fr-FR" dirty="0" err="1">
                <a:latin typeface="Calibri" charset="0"/>
                <a:sym typeface="Wingdings" charset="0"/>
              </a:rPr>
              <a:t>CFl</a:t>
            </a:r>
            <a:r>
              <a:rPr lang="fr-FR" dirty="0">
                <a:latin typeface="Calibri" charset="0"/>
                <a:sym typeface="Wingdings" charset="0"/>
              </a:rPr>
              <a:t> : </a:t>
            </a:r>
            <a:r>
              <a:rPr lang="fr-FR" i="1" dirty="0" err="1">
                <a:latin typeface="Calibri" charset="0"/>
                <a:sym typeface="Wingdings" charset="0"/>
              </a:rPr>
              <a:t>Topstukkendecreet</a:t>
            </a:r>
            <a:r>
              <a:rPr lang="fr-FR" dirty="0">
                <a:latin typeface="Calibri" charset="0"/>
                <a:sym typeface="Wingdings" charset="0"/>
              </a:rPr>
              <a:t> du 24 janvier 2003</a:t>
            </a:r>
          </a:p>
          <a:p>
            <a:pPr marL="0" indent="0" eaLnBrk="1" hangingPunct="1">
              <a:buFontTx/>
              <a:buChar char="-"/>
            </a:pPr>
            <a:r>
              <a:rPr lang="fr-FR" dirty="0" err="1">
                <a:latin typeface="Calibri" charset="0"/>
                <a:sym typeface="Wingdings" charset="0"/>
              </a:rPr>
              <a:t>CGer</a:t>
            </a:r>
            <a:r>
              <a:rPr lang="fr-FR" dirty="0">
                <a:latin typeface="Calibri" charset="0"/>
                <a:sym typeface="Wingdings" charset="0"/>
              </a:rPr>
              <a:t> : décret du 20 février 2017</a:t>
            </a:r>
          </a:p>
          <a:p>
            <a:pPr marL="0" indent="0" eaLnBrk="1" hangingPunct="1">
              <a:buFontTx/>
              <a:buChar char="-"/>
            </a:pPr>
            <a:r>
              <a:rPr lang="fr-FR" dirty="0">
                <a:latin typeface="Calibri" charset="0"/>
                <a:sym typeface="Wingdings" charset="0"/>
              </a:rPr>
              <a:t>RBC : ordonnance du 25 avril 2019 (biculturel d’intérêt régional) </a:t>
            </a:r>
          </a:p>
          <a:p>
            <a:pPr marL="0" indent="0">
              <a:buNone/>
            </a:pPr>
            <a:r>
              <a:rPr lang="fr-FR" dirty="0">
                <a:solidFill>
                  <a:srgbClr val="0070C0"/>
                </a:solidFill>
                <a:latin typeface="Calibri" charset="0"/>
                <a:sym typeface="Wingdings" charset="0"/>
              </a:rPr>
              <a:t>	Bien culturel protégé ou protégeable</a:t>
            </a:r>
          </a:p>
          <a:p>
            <a:pPr marL="0" indent="0">
              <a:buFontTx/>
              <a:buChar char="-"/>
            </a:pPr>
            <a:endParaRPr lang="fr-FR" dirty="0">
              <a:latin typeface="Calibri" charset="0"/>
              <a:sym typeface="Wingdings" charset="0"/>
            </a:endParaRPr>
          </a:p>
          <a:p>
            <a:pPr>
              <a:buFontTx/>
              <a:buChar char="-"/>
            </a:pPr>
            <a:r>
              <a:rPr lang="fr-FR" dirty="0">
                <a:latin typeface="Calibri" charset="0"/>
                <a:sym typeface="Wingdings" charset="0"/>
              </a:rPr>
              <a:t>droit de l’Union européenne</a:t>
            </a:r>
          </a:p>
          <a:p>
            <a:pPr marL="0" indent="0">
              <a:buNone/>
            </a:pPr>
            <a:r>
              <a:rPr lang="fr-FR" dirty="0">
                <a:latin typeface="Calibri" charset="0"/>
                <a:sym typeface="Wingdings" charset="0"/>
              </a:rPr>
              <a:t>	</a:t>
            </a:r>
            <a:r>
              <a:rPr lang="fr-FR" dirty="0">
                <a:solidFill>
                  <a:srgbClr val="0070C0"/>
                </a:solidFill>
                <a:latin typeface="Calibri" charset="0"/>
                <a:sym typeface="Wingdings" charset="0"/>
              </a:rPr>
              <a:t>Bien culturel en circulation dans ou hors UE</a:t>
            </a:r>
          </a:p>
          <a:p>
            <a:pPr marL="0" indent="0" eaLnBrk="1" hangingPunct="1">
              <a:buNone/>
            </a:pPr>
            <a:endParaRPr lang="fr-FR" dirty="0">
              <a:latin typeface="Calibri" charset="0"/>
              <a:sym typeface="Wingdings"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re 1"/>
          <p:cNvSpPr>
            <a:spLocks noGrp="1" noChangeArrowheads="1"/>
          </p:cNvSpPr>
          <p:nvPr>
            <p:ph type="title"/>
          </p:nvPr>
        </p:nvSpPr>
        <p:spPr/>
        <p:txBody>
          <a:bodyPr/>
          <a:lstStyle/>
          <a:p>
            <a:pPr eaLnBrk="1" hangingPunct="1"/>
            <a:r>
              <a:rPr lang="fr-FR" dirty="0">
                <a:latin typeface="Calibri" charset="0"/>
              </a:rPr>
              <a:t>Plan</a:t>
            </a:r>
          </a:p>
        </p:txBody>
      </p:sp>
      <p:sp>
        <p:nvSpPr>
          <p:cNvPr id="3" name="Espace réservé du contenu 2">
            <a:extLst>
              <a:ext uri="{FF2B5EF4-FFF2-40B4-BE49-F238E27FC236}">
                <a16:creationId xmlns:a16="http://schemas.microsoft.com/office/drawing/2014/main" id="{B5109388-60FD-1840-9884-4C1E4055BBD7}"/>
              </a:ext>
            </a:extLst>
          </p:cNvPr>
          <p:cNvSpPr>
            <a:spLocks noGrp="1"/>
          </p:cNvSpPr>
          <p:nvPr>
            <p:ph idx="1"/>
          </p:nvPr>
        </p:nvSpPr>
        <p:spPr>
          <a:xfrm>
            <a:off x="457200" y="1600200"/>
            <a:ext cx="8229600" cy="5062538"/>
          </a:xfrm>
        </p:spPr>
        <p:txBody>
          <a:bodyPr>
            <a:normAutofit/>
          </a:bodyPr>
          <a:lstStyle/>
          <a:p>
            <a:pPr marL="514350" indent="-514350" eaLnBrk="1" hangingPunct="1">
              <a:buFont typeface="Arial" charset="0"/>
              <a:buAutoNum type="arabicPeriod"/>
            </a:pPr>
            <a:endParaRPr lang="fr-FR" dirty="0">
              <a:latin typeface="Calibri" charset="0"/>
              <a:sym typeface="Wingdings" charset="0"/>
            </a:endParaRPr>
          </a:p>
          <a:p>
            <a:pPr marL="514350" indent="-514350" eaLnBrk="1" hangingPunct="1">
              <a:buFont typeface="Arial" charset="0"/>
              <a:buAutoNum type="arabicPeriod"/>
            </a:pPr>
            <a:endParaRPr lang="fr-FR" dirty="0">
              <a:latin typeface="Calibri" charset="0"/>
              <a:sym typeface="Wingdings" charset="0"/>
            </a:endParaRPr>
          </a:p>
          <a:p>
            <a:pPr marL="514350" indent="-514350" eaLnBrk="1" hangingPunct="1">
              <a:buFont typeface="Arial" charset="0"/>
              <a:buAutoNum type="arabicPeriod"/>
            </a:pPr>
            <a:endParaRPr lang="fr-FR" dirty="0">
              <a:latin typeface="Calibri" charset="0"/>
              <a:sym typeface="Wingdings" charset="0"/>
            </a:endParaRPr>
          </a:p>
          <a:p>
            <a:pPr marL="514350" indent="-514350" eaLnBrk="1" hangingPunct="1">
              <a:buFont typeface="Arial" charset="0"/>
              <a:buAutoNum type="arabicPeriod"/>
            </a:pPr>
            <a:r>
              <a:rPr lang="fr-FR" dirty="0">
                <a:latin typeface="Calibri" charset="0"/>
                <a:sym typeface="Wingdings" charset="0"/>
              </a:rPr>
              <a:t>Historique de la protection du patrimoine</a:t>
            </a:r>
          </a:p>
          <a:p>
            <a:pPr marL="514350" indent="-514350" eaLnBrk="1" hangingPunct="1">
              <a:buFont typeface="Arial" charset="0"/>
              <a:buAutoNum type="arabicPeriod"/>
            </a:pPr>
            <a:r>
              <a:rPr lang="fr-FR" dirty="0">
                <a:latin typeface="Calibri" charset="0"/>
                <a:sym typeface="Wingdings" charset="0"/>
              </a:rPr>
              <a:t>La protection actuelle du patrimoine en Belgique</a:t>
            </a:r>
          </a:p>
          <a:p>
            <a:pPr marL="914400" lvl="1" indent="-514350" eaLnBrk="1" hangingPunct="1">
              <a:buFont typeface="Arial" charset="0"/>
              <a:buAutoNum type="arabicPeriod"/>
            </a:pPr>
            <a:r>
              <a:rPr lang="fr-FR" dirty="0">
                <a:latin typeface="Calibri" charset="0"/>
                <a:sym typeface="Wingdings" charset="0"/>
              </a:rPr>
              <a:t>Le patrimoine immobilier</a:t>
            </a:r>
          </a:p>
          <a:p>
            <a:pPr marL="914400" lvl="1" indent="-514350" eaLnBrk="1" hangingPunct="1">
              <a:buFont typeface="Arial" charset="0"/>
              <a:buAutoNum type="arabicPeriod"/>
            </a:pPr>
            <a:r>
              <a:rPr lang="fr-FR" dirty="0">
                <a:latin typeface="Calibri" charset="0"/>
                <a:sym typeface="Wingdings" charset="0"/>
              </a:rPr>
              <a:t>Le patrimoine mobilier (et immatériel)</a:t>
            </a:r>
          </a:p>
          <a:p>
            <a:pPr marL="514350" indent="-514350" eaLnBrk="1" hangingPunct="1">
              <a:buFont typeface="Arial" charset="0"/>
              <a:buAutoNum type="arabicPeriod"/>
            </a:pPr>
            <a:r>
              <a:rPr lang="fr-FR" dirty="0">
                <a:latin typeface="Calibri" charset="0"/>
                <a:sym typeface="Wingdings" charset="0"/>
              </a:rPr>
              <a:t>Cas particuliers : </a:t>
            </a:r>
          </a:p>
          <a:p>
            <a:pPr marL="914400" lvl="1" indent="-514350" eaLnBrk="1" hangingPunct="1">
              <a:buFont typeface="Arial" charset="0"/>
              <a:buAutoNum type="arabicPeriod"/>
            </a:pPr>
            <a:r>
              <a:rPr lang="fr-FR" dirty="0">
                <a:latin typeface="Calibri" charset="0"/>
                <a:sym typeface="Wingdings" charset="0"/>
              </a:rPr>
              <a:t>L’archéologie</a:t>
            </a:r>
          </a:p>
          <a:p>
            <a:pPr marL="914400" lvl="1" indent="-514350" eaLnBrk="1" hangingPunct="1">
              <a:buFont typeface="Arial" charset="0"/>
              <a:buAutoNum type="arabicPeriod"/>
            </a:pPr>
            <a:r>
              <a:rPr lang="fr-FR" dirty="0">
                <a:latin typeface="Calibri" charset="0"/>
                <a:sym typeface="Wingdings" charset="0"/>
              </a:rPr>
              <a:t>La protection d’ensemble</a:t>
            </a:r>
          </a:p>
          <a:p>
            <a:pPr marL="400050" lvl="1" indent="0" eaLnBrk="1" hangingPunct="1">
              <a:buNone/>
            </a:pPr>
            <a:endParaRPr lang="fr-FR" dirty="0">
              <a:latin typeface="Calibri" charset="0"/>
              <a:sym typeface="Wingdings" charset="0"/>
            </a:endParaRPr>
          </a:p>
          <a:p>
            <a:pPr marL="514350" indent="-514350" eaLnBrk="1" hangingPunct="1">
              <a:buFont typeface="Arial" charset="0"/>
              <a:buAutoNum type="arabicPeriod"/>
            </a:pPr>
            <a:endParaRPr lang="fr-FR" dirty="0">
              <a:latin typeface="Calibri" charset="0"/>
              <a:sym typeface="Wingdings" charset="0"/>
            </a:endParaRPr>
          </a:p>
          <a:p>
            <a:pPr marL="514350" indent="-514350" eaLnBrk="1" hangingPunct="1"/>
            <a:endParaRPr lang="fr-FR" dirty="0">
              <a:latin typeface="Calibri"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re 1"/>
          <p:cNvSpPr>
            <a:spLocks noGrp="1" noChangeArrowheads="1"/>
          </p:cNvSpPr>
          <p:nvPr>
            <p:ph type="title"/>
          </p:nvPr>
        </p:nvSpPr>
        <p:spPr/>
        <p:txBody>
          <a:bodyPr/>
          <a:lstStyle/>
          <a:p>
            <a:pPr eaLnBrk="1" hangingPunct="1"/>
            <a:r>
              <a:rPr lang="fr-FR" dirty="0">
                <a:latin typeface="Calibri" charset="0"/>
                <a:sym typeface="Wingdings" charset="0"/>
              </a:rPr>
              <a:t>Droit de l’UE</a:t>
            </a:r>
          </a:p>
        </p:txBody>
      </p:sp>
      <p:sp>
        <p:nvSpPr>
          <p:cNvPr id="34818" name="Espace réservé du contenu 2"/>
          <p:cNvSpPr>
            <a:spLocks noGrp="1" noChangeArrowheads="1"/>
          </p:cNvSpPr>
          <p:nvPr>
            <p:ph idx="1"/>
          </p:nvPr>
        </p:nvSpPr>
        <p:spPr>
          <a:xfrm>
            <a:off x="457200" y="1600200"/>
            <a:ext cx="8229600" cy="5062538"/>
          </a:xfrm>
        </p:spPr>
        <p:txBody>
          <a:bodyPr/>
          <a:lstStyle/>
          <a:p>
            <a:pPr marL="514350" indent="-457200" eaLnBrk="1" hangingPunct="1">
              <a:buFontTx/>
              <a:buChar char="-"/>
            </a:pPr>
            <a:endParaRPr lang="fr-FR" b="1" dirty="0">
              <a:latin typeface="Calibri" charset="0"/>
              <a:sym typeface="Wingdings" charset="0"/>
            </a:endParaRPr>
          </a:p>
          <a:p>
            <a:pPr marL="514350" indent="-457200" eaLnBrk="1" hangingPunct="1">
              <a:buFontTx/>
              <a:buChar char="-"/>
            </a:pPr>
            <a:endParaRPr lang="fr-FR" b="1" dirty="0">
              <a:latin typeface="Calibri" charset="0"/>
              <a:sym typeface="Wingdings" charset="0"/>
            </a:endParaRPr>
          </a:p>
          <a:p>
            <a:pPr marL="514350" indent="-457200" eaLnBrk="1" hangingPunct="1">
              <a:buFontTx/>
              <a:buChar char="-"/>
            </a:pPr>
            <a:r>
              <a:rPr lang="fr-FR" b="1" dirty="0">
                <a:latin typeface="Calibri" charset="0"/>
                <a:sym typeface="Wingdings" charset="0"/>
              </a:rPr>
              <a:t>Règlement 116/2009 : exportation des biens culturels hors UE</a:t>
            </a:r>
          </a:p>
          <a:p>
            <a:pPr marL="914400" lvl="1" indent="-457200" eaLnBrk="1" hangingPunct="1">
              <a:buFontTx/>
              <a:buChar char="-"/>
            </a:pPr>
            <a:r>
              <a:rPr lang="fr-FR" dirty="0">
                <a:latin typeface="Calibri" charset="0"/>
                <a:sym typeface="Wingdings" charset="0"/>
              </a:rPr>
              <a:t>Liste de biens en annexe – seuil d’ancienneté et/ou financier</a:t>
            </a:r>
            <a:endParaRPr lang="fr-FR" b="1" dirty="0">
              <a:latin typeface="Calibri" charset="0"/>
              <a:sym typeface="Wingdings" charset="0"/>
            </a:endParaRPr>
          </a:p>
          <a:p>
            <a:pPr marL="514350" indent="-457200" eaLnBrk="1" hangingPunct="1">
              <a:buFontTx/>
              <a:buChar char="-"/>
            </a:pPr>
            <a:r>
              <a:rPr lang="fr-FR" b="1" dirty="0">
                <a:latin typeface="Calibri" charset="0"/>
                <a:sym typeface="Wingdings" charset="0"/>
              </a:rPr>
              <a:t>Règlement 880/2019 : importation des biens culturels dans l’UE</a:t>
            </a:r>
          </a:p>
          <a:p>
            <a:pPr marL="914400" lvl="1" indent="-457200">
              <a:buFontTx/>
              <a:buChar char="-"/>
            </a:pPr>
            <a:r>
              <a:rPr lang="fr-FR" dirty="0">
                <a:latin typeface="Calibri" charset="0"/>
                <a:sym typeface="Wingdings" charset="0"/>
              </a:rPr>
              <a:t>Liste de biens en annexe – seuil d’ancienneté et/ou financier (200 ans ou 250 ans d’âge)</a:t>
            </a:r>
            <a:endParaRPr lang="fr-FR" b="1" dirty="0">
              <a:latin typeface="Calibri" charset="0"/>
              <a:sym typeface="Wingdings" charset="0"/>
            </a:endParaRPr>
          </a:p>
          <a:p>
            <a:pPr marL="914400" lvl="1" indent="-457200">
              <a:buFontTx/>
              <a:buChar char="-"/>
            </a:pPr>
            <a:r>
              <a:rPr lang="fr-FR" dirty="0">
                <a:latin typeface="Calibri" charset="0"/>
                <a:sym typeface="Wingdings" charset="0"/>
              </a:rPr>
              <a:t>Entrée en vigueur progressive (28 </a:t>
            </a:r>
            <a:r>
              <a:rPr lang="fr-FR" dirty="0" err="1">
                <a:latin typeface="Calibri" charset="0"/>
                <a:sym typeface="Wingdings" charset="0"/>
              </a:rPr>
              <a:t>déc</a:t>
            </a:r>
            <a:r>
              <a:rPr lang="fr-FR" dirty="0">
                <a:latin typeface="Calibri" charset="0"/>
                <a:sym typeface="Wingdings" charset="0"/>
              </a:rPr>
              <a:t> 2020 – 28 juin 2025)</a:t>
            </a:r>
            <a:endParaRPr lang="fr-FR" dirty="0">
              <a:solidFill>
                <a:srgbClr val="FF0000"/>
              </a:solidFill>
              <a:latin typeface="Calibri" charset="0"/>
              <a:sym typeface="Wingdings" charset="0"/>
            </a:endParaRPr>
          </a:p>
          <a:p>
            <a:pPr marL="514350" indent="-457200" eaLnBrk="1" hangingPunct="1">
              <a:buFontTx/>
              <a:buChar char="-"/>
            </a:pPr>
            <a:r>
              <a:rPr lang="fr-FR" b="1" dirty="0">
                <a:latin typeface="Calibri" charset="0"/>
                <a:sym typeface="Wingdings" charset="0"/>
              </a:rPr>
              <a:t>Directive 2014/60 : restitution « trésors nationaux » au sein EM de l’UE</a:t>
            </a:r>
          </a:p>
          <a:p>
            <a:pPr marL="914400" lvl="1" indent="-457200" eaLnBrk="1" hangingPunct="1">
              <a:buFontTx/>
              <a:buChar char="-"/>
            </a:pPr>
            <a:r>
              <a:rPr lang="fr-FR" dirty="0">
                <a:latin typeface="Calibri" charset="0"/>
                <a:sym typeface="Wingdings" charset="0"/>
              </a:rPr>
              <a:t>Transposé dans loi belge du 28 </a:t>
            </a:r>
            <a:r>
              <a:rPr lang="fr-FR" dirty="0" err="1">
                <a:latin typeface="Calibri" charset="0"/>
                <a:sym typeface="Wingdings" charset="0"/>
              </a:rPr>
              <a:t>oct</a:t>
            </a:r>
            <a:r>
              <a:rPr lang="fr-FR" dirty="0">
                <a:latin typeface="Calibri" charset="0"/>
                <a:sym typeface="Wingdings" charset="0"/>
              </a:rPr>
              <a:t> 1996</a:t>
            </a:r>
          </a:p>
        </p:txBody>
      </p:sp>
    </p:spTree>
    <p:extLst>
      <p:ext uri="{BB962C8B-B14F-4D97-AF65-F5344CB8AC3E}">
        <p14:creationId xmlns:p14="http://schemas.microsoft.com/office/powerpoint/2010/main" val="2599415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94A02F-23D5-524A-86E7-81BDB1AA6F78}"/>
              </a:ext>
            </a:extLst>
          </p:cNvPr>
          <p:cNvPicPr>
            <a:picLocks noChangeAspect="1"/>
          </p:cNvPicPr>
          <p:nvPr/>
        </p:nvPicPr>
        <p:blipFill>
          <a:blip r:embed="rId2"/>
          <a:stretch>
            <a:fillRect/>
          </a:stretch>
        </p:blipFill>
        <p:spPr>
          <a:xfrm>
            <a:off x="-192127" y="489038"/>
            <a:ext cx="9407767" cy="5205631"/>
          </a:xfrm>
          <a:prstGeom prst="rect">
            <a:avLst/>
          </a:prstGeom>
        </p:spPr>
      </p:pic>
      <p:sp>
        <p:nvSpPr>
          <p:cNvPr id="7" name="Right Arrow 6">
            <a:extLst>
              <a:ext uri="{FF2B5EF4-FFF2-40B4-BE49-F238E27FC236}">
                <a16:creationId xmlns:a16="http://schemas.microsoft.com/office/drawing/2014/main" id="{575014DA-D249-9B4F-BEC0-AB29D21592B0}"/>
              </a:ext>
            </a:extLst>
          </p:cNvPr>
          <p:cNvSpPr/>
          <p:nvPr/>
        </p:nvSpPr>
        <p:spPr>
          <a:xfrm>
            <a:off x="1683025" y="2529000"/>
            <a:ext cx="1979809" cy="484632"/>
          </a:xfrm>
          <a:prstGeom prst="rightArrow">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65D44FD1-2167-3D4E-96F1-DE51F1CADF1A}"/>
              </a:ext>
            </a:extLst>
          </p:cNvPr>
          <p:cNvSpPr/>
          <p:nvPr/>
        </p:nvSpPr>
        <p:spPr>
          <a:xfrm rot="10800000">
            <a:off x="1683026" y="1753749"/>
            <a:ext cx="1979808" cy="484632"/>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e 9">
            <a:extLst>
              <a:ext uri="{FF2B5EF4-FFF2-40B4-BE49-F238E27FC236}">
                <a16:creationId xmlns:a16="http://schemas.microsoft.com/office/drawing/2014/main" id="{45ECB250-B38C-D147-87C2-585C6F46ED77}"/>
              </a:ext>
            </a:extLst>
          </p:cNvPr>
          <p:cNvSpPr/>
          <p:nvPr/>
        </p:nvSpPr>
        <p:spPr>
          <a:xfrm rot="16563291">
            <a:off x="3610158" y="1394301"/>
            <a:ext cx="1803201" cy="1449111"/>
          </a:xfrm>
          <a:prstGeom prst="pie">
            <a:avLst>
              <a:gd name="adj1" fmla="val 0"/>
              <a:gd name="adj2" fmla="val 13366147"/>
            </a:avLst>
          </a:prstGeom>
          <a:noFill/>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0CDEDE3A-CD49-C241-A737-8BFF791E0F68}"/>
              </a:ext>
            </a:extLst>
          </p:cNvPr>
          <p:cNvSpPr txBox="1"/>
          <p:nvPr/>
        </p:nvSpPr>
        <p:spPr>
          <a:xfrm>
            <a:off x="1125061" y="5724940"/>
            <a:ext cx="6773393" cy="923330"/>
          </a:xfrm>
          <a:prstGeom prst="rect">
            <a:avLst/>
          </a:prstGeom>
          <a:noFill/>
          <a:ln>
            <a:solidFill>
              <a:srgbClr val="00B050"/>
            </a:solidFill>
          </a:ln>
        </p:spPr>
        <p:txBody>
          <a:bodyPr wrap="none" rtlCol="0">
            <a:spAutoFit/>
          </a:bodyPr>
          <a:lstStyle/>
          <a:p>
            <a:pPr marL="514350" indent="-457200" eaLnBrk="1" hangingPunct="1">
              <a:buFontTx/>
              <a:buChar char="-"/>
            </a:pPr>
            <a:r>
              <a:rPr lang="fr-FR" b="1" dirty="0">
                <a:solidFill>
                  <a:srgbClr val="00B050"/>
                </a:solidFill>
                <a:sym typeface="Wingdings" charset="0"/>
              </a:rPr>
              <a:t>Règlement 116/2009 : exportation des biens culturels hors UE</a:t>
            </a:r>
          </a:p>
          <a:p>
            <a:pPr marL="57150" indent="0" eaLnBrk="1" hangingPunct="1">
              <a:buNone/>
            </a:pPr>
            <a:endParaRPr lang="fr-FR" b="1" dirty="0">
              <a:sym typeface="Wingdings" charset="0"/>
            </a:endParaRPr>
          </a:p>
          <a:p>
            <a:pPr marL="514350" indent="-457200" eaLnBrk="1" hangingPunct="1">
              <a:buFontTx/>
              <a:buChar char="-"/>
            </a:pPr>
            <a:r>
              <a:rPr lang="fr-FR" b="1" dirty="0">
                <a:solidFill>
                  <a:srgbClr val="7030A0"/>
                </a:solidFill>
                <a:sym typeface="Wingdings" charset="0"/>
              </a:rPr>
              <a:t>Règlement 880/2019 : importation des biens culturels dans l’UE</a:t>
            </a:r>
          </a:p>
        </p:txBody>
      </p:sp>
    </p:spTree>
    <p:extLst>
      <p:ext uri="{BB962C8B-B14F-4D97-AF65-F5344CB8AC3E}">
        <p14:creationId xmlns:p14="http://schemas.microsoft.com/office/powerpoint/2010/main" val="1967501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94A02F-23D5-524A-86E7-81BDB1AA6F78}"/>
              </a:ext>
            </a:extLst>
          </p:cNvPr>
          <p:cNvPicPr>
            <a:picLocks noChangeAspect="1"/>
          </p:cNvPicPr>
          <p:nvPr/>
        </p:nvPicPr>
        <p:blipFill>
          <a:blip r:embed="rId2"/>
          <a:stretch>
            <a:fillRect/>
          </a:stretch>
        </p:blipFill>
        <p:spPr>
          <a:xfrm>
            <a:off x="-144497" y="410817"/>
            <a:ext cx="9407767" cy="5205631"/>
          </a:xfrm>
          <a:prstGeom prst="rect">
            <a:avLst/>
          </a:prstGeom>
        </p:spPr>
      </p:pic>
      <p:sp>
        <p:nvSpPr>
          <p:cNvPr id="10" name="Pie 9">
            <a:extLst>
              <a:ext uri="{FF2B5EF4-FFF2-40B4-BE49-F238E27FC236}">
                <a16:creationId xmlns:a16="http://schemas.microsoft.com/office/drawing/2014/main" id="{45ECB250-B38C-D147-87C2-585C6F46ED77}"/>
              </a:ext>
            </a:extLst>
          </p:cNvPr>
          <p:cNvSpPr/>
          <p:nvPr/>
        </p:nvSpPr>
        <p:spPr>
          <a:xfrm rot="16563291">
            <a:off x="3582554" y="1540076"/>
            <a:ext cx="1803201" cy="1449111"/>
          </a:xfrm>
          <a:prstGeom prst="pie">
            <a:avLst>
              <a:gd name="adj1" fmla="val 0"/>
              <a:gd name="adj2" fmla="val 14284804"/>
            </a:avLst>
          </a:prstGeom>
          <a:noFill/>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0CDEDE3A-CD49-C241-A737-8BFF791E0F68}"/>
              </a:ext>
            </a:extLst>
          </p:cNvPr>
          <p:cNvSpPr txBox="1"/>
          <p:nvPr/>
        </p:nvSpPr>
        <p:spPr>
          <a:xfrm>
            <a:off x="1125061" y="5724940"/>
            <a:ext cx="7132402" cy="369332"/>
          </a:xfrm>
          <a:prstGeom prst="rect">
            <a:avLst/>
          </a:prstGeom>
          <a:noFill/>
          <a:ln>
            <a:solidFill>
              <a:srgbClr val="00B050"/>
            </a:solidFill>
          </a:ln>
        </p:spPr>
        <p:txBody>
          <a:bodyPr wrap="none" rtlCol="0">
            <a:spAutoFit/>
          </a:bodyPr>
          <a:lstStyle/>
          <a:p>
            <a:pPr marL="514350" indent="-457200" eaLnBrk="1" hangingPunct="1">
              <a:buFontTx/>
              <a:buChar char="-"/>
            </a:pPr>
            <a:r>
              <a:rPr lang="fr-FR" b="1" dirty="0">
                <a:solidFill>
                  <a:srgbClr val="FF0000"/>
                </a:solidFill>
                <a:sym typeface="Wingdings" charset="0"/>
              </a:rPr>
              <a:t>Directive 2014/60 : restitution trésors nationaux au sein EM de l’UE</a:t>
            </a:r>
          </a:p>
        </p:txBody>
      </p:sp>
      <p:sp>
        <p:nvSpPr>
          <p:cNvPr id="2" name="Left-Right Arrow 1">
            <a:extLst>
              <a:ext uri="{FF2B5EF4-FFF2-40B4-BE49-F238E27FC236}">
                <a16:creationId xmlns:a16="http://schemas.microsoft.com/office/drawing/2014/main" id="{3A96A231-2C3C-B54D-AEFE-562BE69DB086}"/>
              </a:ext>
            </a:extLst>
          </p:cNvPr>
          <p:cNvSpPr/>
          <p:nvPr/>
        </p:nvSpPr>
        <p:spPr>
          <a:xfrm rot="19458161">
            <a:off x="4182134" y="2160103"/>
            <a:ext cx="1018255" cy="484632"/>
          </a:xfrm>
          <a:prstGeom prst="lef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2024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 de texte 2">
            <a:extLst>
              <a:ext uri="{FF2B5EF4-FFF2-40B4-BE49-F238E27FC236}">
                <a16:creationId xmlns:a16="http://schemas.microsoft.com/office/drawing/2014/main" id="{5F643A1E-28E4-D947-B37F-645465EA8487}"/>
              </a:ext>
            </a:extLst>
          </p:cNvPr>
          <p:cNvSpPr txBox="1">
            <a:spLocks noChangeArrowheads="1"/>
          </p:cNvSpPr>
          <p:nvPr/>
        </p:nvSpPr>
        <p:spPr bwMode="auto">
          <a:xfrm>
            <a:off x="2040835" y="503583"/>
            <a:ext cx="5446132" cy="5751444"/>
          </a:xfrm>
          <a:prstGeom prst="rect">
            <a:avLst/>
          </a:prstGeom>
          <a:solidFill>
            <a:schemeClr val="bg1">
              <a:lumMod val="95000"/>
            </a:schemeClr>
          </a:solidFill>
          <a:ln>
            <a:headEnd/>
            <a:tailEnd/>
          </a:ln>
        </p:spPr>
        <p:style>
          <a:lnRef idx="2">
            <a:schemeClr val="dk1"/>
          </a:lnRef>
          <a:fillRef idx="1">
            <a:schemeClr val="lt1"/>
          </a:fillRef>
          <a:effectRef idx="0">
            <a:schemeClr val="dk1"/>
          </a:effectRef>
          <a:fontRef idx="minor">
            <a:schemeClr val="dk1"/>
          </a:fontRef>
        </p:style>
        <p:txBody>
          <a:bodyPr rot="0" vert="horz" wrap="square" lIns="91440" tIns="45720" rIns="91440" bIns="45720" anchor="t" anchorCtr="0">
            <a:noAutofit/>
          </a:bodyPr>
          <a:lstStyle/>
          <a:p>
            <a:pPr indent="449580" algn="just">
              <a:spcAft>
                <a:spcPts val="0"/>
              </a:spcAft>
            </a:pPr>
            <a:r>
              <a:rPr lang="fr-FR" sz="1400" dirty="0">
                <a:effectLst/>
                <a:latin typeface="Times New Roman" panose="02020603050405020304" pitchFamily="18" charset="0"/>
                <a:ea typeface="Times New Roman" panose="02020603050405020304" pitchFamily="18" charset="0"/>
              </a:rPr>
              <a:t>L’annexe I du règlement n°116/2009</a:t>
            </a:r>
            <a:endParaRPr lang="en-US" sz="1400" dirty="0">
              <a:effectLst/>
              <a:latin typeface="Times New Roman" panose="02020603050405020304" pitchFamily="18" charset="0"/>
              <a:ea typeface="Times New Roman" panose="02020603050405020304" pitchFamily="18" charset="0"/>
            </a:endParaRPr>
          </a:p>
          <a:p>
            <a:pPr indent="449580" algn="just">
              <a:spcAft>
                <a:spcPts val="0"/>
              </a:spcAft>
            </a:pPr>
            <a:r>
              <a:rPr lang="fr-FR" sz="1400" dirty="0">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57200" indent="-228600" algn="just">
              <a:spcAft>
                <a:spcPts val="0"/>
              </a:spcAft>
            </a:pPr>
            <a:r>
              <a:rPr lang="fr-FR" sz="1400" dirty="0">
                <a:effectLst/>
                <a:latin typeface="Times New Roman" panose="02020603050405020304" pitchFamily="18" charset="0"/>
                <a:ea typeface="Times New Roman" panose="02020603050405020304" pitchFamily="18" charset="0"/>
              </a:rPr>
              <a:t>Objets archéologiques ayant plus de 100 ans, provenant de fouilles ou de découvertes terrestres ou sous-marines, de sites ou de collections archéologiques ;</a:t>
            </a:r>
            <a:endParaRPr lang="en-US" sz="1400" dirty="0">
              <a:effectLst/>
              <a:latin typeface="Times New Roman" panose="02020603050405020304" pitchFamily="18" charset="0"/>
              <a:ea typeface="Times New Roman" panose="02020603050405020304" pitchFamily="18" charset="0"/>
            </a:endParaRPr>
          </a:p>
          <a:p>
            <a:pPr marL="457200" indent="-228600" algn="just">
              <a:spcAft>
                <a:spcPts val="0"/>
              </a:spcAft>
            </a:pPr>
            <a:r>
              <a:rPr lang="fr-FR" sz="1400" dirty="0">
                <a:effectLst/>
                <a:latin typeface="Times New Roman" panose="02020603050405020304" pitchFamily="18" charset="0"/>
                <a:ea typeface="Times New Roman" panose="02020603050405020304" pitchFamily="18" charset="0"/>
              </a:rPr>
              <a:t>Eléments faisant partie intégrante de monuments artistiques, historiques ou religieux, et provenant du démembrement de ceux-ci, ayant plus de 100 ans ;</a:t>
            </a:r>
            <a:endParaRPr lang="en-US" sz="1400" dirty="0">
              <a:effectLst/>
              <a:latin typeface="Times New Roman" panose="02020603050405020304" pitchFamily="18" charset="0"/>
              <a:ea typeface="Times New Roman" panose="02020603050405020304" pitchFamily="18" charset="0"/>
            </a:endParaRPr>
          </a:p>
          <a:p>
            <a:pPr marL="457200" indent="-228600" algn="just">
              <a:spcAft>
                <a:spcPts val="0"/>
              </a:spcAft>
            </a:pPr>
            <a:r>
              <a:rPr lang="fr-FR" sz="1400" dirty="0">
                <a:effectLst/>
                <a:latin typeface="Times New Roman" panose="02020603050405020304" pitchFamily="18" charset="0"/>
                <a:ea typeface="Times New Roman" panose="02020603050405020304" pitchFamily="18" charset="0"/>
              </a:rPr>
              <a:t>Tableaux et peintures autres que ceux des catégories 4 ou 5, faits entièrement à la main, sur tout support et en toutes matières, ayant plus de 50 ans et n'appartenant pas à leurs auteurs ;</a:t>
            </a:r>
            <a:endParaRPr lang="en-US" sz="1400" dirty="0">
              <a:effectLst/>
              <a:latin typeface="Times New Roman" panose="02020603050405020304" pitchFamily="18" charset="0"/>
              <a:ea typeface="Times New Roman" panose="02020603050405020304" pitchFamily="18" charset="0"/>
            </a:endParaRPr>
          </a:p>
          <a:p>
            <a:pPr marL="457200" indent="-228600" algn="just">
              <a:spcAft>
                <a:spcPts val="0"/>
              </a:spcAft>
            </a:pPr>
            <a:r>
              <a:rPr lang="fr-FR" sz="1400" dirty="0">
                <a:effectLst/>
                <a:latin typeface="Times New Roman" panose="02020603050405020304" pitchFamily="18" charset="0"/>
                <a:ea typeface="Times New Roman" panose="02020603050405020304" pitchFamily="18" charset="0"/>
              </a:rPr>
              <a:t>Aquarelles, gouaches et pastels faits entièrement à la main, sur tout support, ayant plus de 50 ans et n'appartenant pas à leurs auteurs ;</a:t>
            </a:r>
            <a:endParaRPr lang="en-US" sz="1400" dirty="0">
              <a:effectLst/>
              <a:latin typeface="Times New Roman" panose="02020603050405020304" pitchFamily="18" charset="0"/>
              <a:ea typeface="Times New Roman" panose="02020603050405020304" pitchFamily="18" charset="0"/>
            </a:endParaRPr>
          </a:p>
          <a:p>
            <a:pPr marL="457200" indent="-228600" algn="just">
              <a:spcAft>
                <a:spcPts val="0"/>
              </a:spcAft>
            </a:pPr>
            <a:r>
              <a:rPr lang="fr-FR" sz="1400" dirty="0">
                <a:effectLst/>
                <a:latin typeface="Times New Roman" panose="02020603050405020304" pitchFamily="18" charset="0"/>
                <a:ea typeface="Times New Roman" panose="02020603050405020304" pitchFamily="18" charset="0"/>
              </a:rPr>
              <a:t>Mosaïques, autres que celles classées dans les catégorie 1 ou 2 ; réalisées entièrement à la main, en toutes matières, et dessins faits entièrement à la main, sur tout support et en toutes matières, ayant plus de 50 ans et n'appartenant pas à leurs auteurs ;</a:t>
            </a:r>
            <a:endParaRPr lang="en-US" sz="1400" dirty="0">
              <a:effectLst/>
              <a:latin typeface="Times New Roman" panose="02020603050405020304" pitchFamily="18" charset="0"/>
              <a:ea typeface="Times New Roman" panose="02020603050405020304" pitchFamily="18" charset="0"/>
            </a:endParaRPr>
          </a:p>
          <a:p>
            <a:pPr marL="457200" indent="-228600" algn="just">
              <a:spcAft>
                <a:spcPts val="0"/>
              </a:spcAft>
            </a:pPr>
            <a:r>
              <a:rPr lang="fr-FR" sz="1400" dirty="0">
                <a:effectLst/>
                <a:latin typeface="Times New Roman" panose="02020603050405020304" pitchFamily="18" charset="0"/>
                <a:ea typeface="Times New Roman" panose="02020603050405020304" pitchFamily="18" charset="0"/>
              </a:rPr>
              <a:t>Gravures, estampes, sérigraphies et lithographies originales et leurs matrices respectives, ainsi que les affiches originales, ayant plus de 50 ans et n'appartenant pas à leurs auteurs ;</a:t>
            </a:r>
            <a:endParaRPr lang="en-US" sz="1400" dirty="0">
              <a:effectLst/>
              <a:latin typeface="Times New Roman" panose="02020603050405020304" pitchFamily="18" charset="0"/>
              <a:ea typeface="Times New Roman" panose="02020603050405020304" pitchFamily="18" charset="0"/>
            </a:endParaRPr>
          </a:p>
          <a:p>
            <a:pPr marL="457200" indent="-228600" algn="just">
              <a:spcAft>
                <a:spcPts val="0"/>
              </a:spcAft>
            </a:pPr>
            <a:r>
              <a:rPr lang="fr-FR" sz="1400" dirty="0">
                <a:effectLst/>
                <a:latin typeface="Times New Roman" panose="02020603050405020304" pitchFamily="18" charset="0"/>
                <a:ea typeface="Times New Roman" panose="02020603050405020304" pitchFamily="18" charset="0"/>
              </a:rPr>
              <a:t>Productions originales de l'art statuaire ou de la sculpture et copies obtenues par le même procédé que l'original, ayant plus de 50 ans et n'appartenant pas à leurs auteurs, autres que celles qui entrent dans la catégorie 1 ;</a:t>
            </a:r>
            <a:endParaRPr lang="en-US" sz="1400" dirty="0">
              <a:effectLst/>
              <a:latin typeface="Times New Roman" panose="02020603050405020304" pitchFamily="18" charset="0"/>
              <a:ea typeface="Times New Roman" panose="02020603050405020304" pitchFamily="18" charset="0"/>
            </a:endParaRPr>
          </a:p>
          <a:p>
            <a:pPr marL="457200" indent="-228600" algn="just">
              <a:spcAft>
                <a:spcPts val="0"/>
              </a:spcAft>
            </a:pPr>
            <a:r>
              <a:rPr lang="fr-FR" sz="1400" dirty="0">
                <a:effectLst/>
                <a:latin typeface="Times New Roman" panose="02020603050405020304" pitchFamily="18" charset="0"/>
                <a:ea typeface="Times New Roman" panose="02020603050405020304" pitchFamily="18" charset="0"/>
              </a:rPr>
              <a:t> </a:t>
            </a:r>
          </a:p>
          <a:p>
            <a:pPr marL="457200" indent="-228600" algn="just">
              <a:spcAft>
                <a:spcPts val="0"/>
              </a:spcAft>
            </a:pPr>
            <a:r>
              <a:rPr lang="fr-FR" sz="1400" dirty="0">
                <a:latin typeface="Times New Roman" panose="02020603050405020304" pitchFamily="18" charset="0"/>
                <a:ea typeface="Times New Roman" panose="02020603050405020304" pitchFamily="18" charset="0"/>
              </a:rPr>
              <a:t>(…)</a:t>
            </a:r>
            <a:endParaRPr lang="en-US"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14303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 de texte 2">
            <a:extLst>
              <a:ext uri="{FF2B5EF4-FFF2-40B4-BE49-F238E27FC236}">
                <a16:creationId xmlns:a16="http://schemas.microsoft.com/office/drawing/2014/main" id="{5F643A1E-28E4-D947-B37F-645465EA8487}"/>
              </a:ext>
            </a:extLst>
          </p:cNvPr>
          <p:cNvSpPr txBox="1">
            <a:spLocks noChangeArrowheads="1"/>
          </p:cNvSpPr>
          <p:nvPr/>
        </p:nvSpPr>
        <p:spPr bwMode="auto">
          <a:xfrm>
            <a:off x="1974574" y="291548"/>
            <a:ext cx="5579165" cy="5910469"/>
          </a:xfrm>
          <a:prstGeom prst="rect">
            <a:avLst/>
          </a:prstGeom>
          <a:solidFill>
            <a:schemeClr val="bg1">
              <a:lumMod val="95000"/>
            </a:schemeClr>
          </a:solidFill>
          <a:ln>
            <a:headEnd/>
            <a:tailEnd/>
          </a:ln>
        </p:spPr>
        <p:style>
          <a:lnRef idx="2">
            <a:schemeClr val="dk1"/>
          </a:lnRef>
          <a:fillRef idx="1">
            <a:schemeClr val="lt1"/>
          </a:fillRef>
          <a:effectRef idx="0">
            <a:schemeClr val="dk1"/>
          </a:effectRef>
          <a:fontRef idx="minor">
            <a:schemeClr val="dk1"/>
          </a:fontRef>
        </p:style>
        <p:txBody>
          <a:bodyPr rot="0" vert="horz" wrap="square" lIns="91440" tIns="45720" rIns="91440" bIns="45720" anchor="t" anchorCtr="0">
            <a:noAutofit/>
          </a:bodyPr>
          <a:lstStyle/>
          <a:p>
            <a:pPr indent="449580" algn="just">
              <a:spcAft>
                <a:spcPts val="0"/>
              </a:spcAft>
            </a:pPr>
            <a:r>
              <a:rPr lang="fr-FR" sz="1400" dirty="0">
                <a:effectLst/>
                <a:latin typeface="Times New Roman" panose="02020603050405020304" pitchFamily="18" charset="0"/>
                <a:ea typeface="Times New Roman" panose="02020603050405020304" pitchFamily="18" charset="0"/>
              </a:rPr>
              <a:t>L’annexe I du règlement n°116/2009</a:t>
            </a:r>
            <a:endParaRPr lang="en-US" sz="1400" dirty="0">
              <a:effectLst/>
              <a:latin typeface="Times New Roman" panose="02020603050405020304" pitchFamily="18" charset="0"/>
              <a:ea typeface="Times New Roman" panose="02020603050405020304" pitchFamily="18" charset="0"/>
            </a:endParaRPr>
          </a:p>
          <a:p>
            <a:pPr marL="457200" indent="-228600" algn="just">
              <a:spcAft>
                <a:spcPts val="0"/>
              </a:spcAft>
            </a:pPr>
            <a:r>
              <a:rPr lang="fr-FR" sz="1400" dirty="0">
                <a:effectLst/>
                <a:latin typeface="Times New Roman" panose="02020603050405020304" pitchFamily="18" charset="0"/>
                <a:ea typeface="Times New Roman" panose="02020603050405020304" pitchFamily="18" charset="0"/>
              </a:rPr>
              <a:t> </a:t>
            </a:r>
          </a:p>
          <a:p>
            <a:pPr marL="457200" indent="-228600" algn="just">
              <a:spcAft>
                <a:spcPts val="0"/>
              </a:spcAft>
            </a:pPr>
            <a:r>
              <a:rPr lang="fr-FR" sz="1400" dirty="0">
                <a:latin typeface="Times New Roman" panose="02020603050405020304" pitchFamily="18" charset="0"/>
                <a:ea typeface="Times New Roman" panose="02020603050405020304" pitchFamily="18" charset="0"/>
              </a:rPr>
              <a:t>(…)</a:t>
            </a:r>
          </a:p>
          <a:p>
            <a:pPr marL="457200" indent="-228600" algn="just">
              <a:spcAft>
                <a:spcPts val="0"/>
              </a:spcAft>
            </a:pPr>
            <a:r>
              <a:rPr lang="fr-FR" sz="1400" dirty="0">
                <a:latin typeface="Times New Roman" panose="02020603050405020304" pitchFamily="18" charset="0"/>
                <a:ea typeface="Times New Roman" panose="02020603050405020304" pitchFamily="18" charset="0"/>
              </a:rPr>
              <a:t>Photographies, films et leurs négatifs, ayant plus de 50 ans et n'appartenant pas à leurs auteurs ;</a:t>
            </a:r>
            <a:endParaRPr lang="en-US" sz="1400" dirty="0">
              <a:latin typeface="Times New Roman" panose="02020603050405020304" pitchFamily="18" charset="0"/>
              <a:ea typeface="Times New Roman" panose="02020603050405020304" pitchFamily="18" charset="0"/>
            </a:endParaRPr>
          </a:p>
          <a:p>
            <a:pPr marL="457200" indent="-228600" algn="just">
              <a:spcAft>
                <a:spcPts val="0"/>
              </a:spcAft>
            </a:pPr>
            <a:r>
              <a:rPr lang="fr-FR" sz="1400" dirty="0">
                <a:latin typeface="Times New Roman" panose="02020603050405020304" pitchFamily="18" charset="0"/>
                <a:ea typeface="Times New Roman" panose="02020603050405020304" pitchFamily="18" charset="0"/>
              </a:rPr>
              <a:t>Incunables et manuscrits, y compris les cartes géographiques et les partitions musicales, isolés ou en collection, ayant plus de 50 ans et n'appartenant pas à leurs auteurs ;</a:t>
            </a:r>
            <a:endParaRPr lang="en-US" sz="1400" dirty="0">
              <a:latin typeface="Times New Roman" panose="02020603050405020304" pitchFamily="18" charset="0"/>
              <a:ea typeface="Times New Roman" panose="02020603050405020304" pitchFamily="18" charset="0"/>
            </a:endParaRPr>
          </a:p>
          <a:p>
            <a:pPr marL="457200" indent="-228600" algn="just">
              <a:spcAft>
                <a:spcPts val="0"/>
              </a:spcAft>
            </a:pPr>
            <a:r>
              <a:rPr lang="fr-FR" sz="1400" dirty="0">
                <a:latin typeface="Times New Roman" panose="02020603050405020304" pitchFamily="18" charset="0"/>
                <a:ea typeface="Times New Roman" panose="02020603050405020304" pitchFamily="18" charset="0"/>
              </a:rPr>
              <a:t>Livres ayant plus de 100 ans d’âge, isolés ou en collection ;</a:t>
            </a:r>
            <a:endParaRPr lang="en-US" sz="1400" dirty="0">
              <a:latin typeface="Times New Roman" panose="02020603050405020304" pitchFamily="18" charset="0"/>
              <a:ea typeface="Times New Roman" panose="02020603050405020304" pitchFamily="18" charset="0"/>
            </a:endParaRPr>
          </a:p>
          <a:p>
            <a:pPr marL="457200" indent="-228600" algn="just">
              <a:spcAft>
                <a:spcPts val="0"/>
              </a:spcAft>
            </a:pPr>
            <a:r>
              <a:rPr lang="fr-FR" sz="1400" dirty="0">
                <a:latin typeface="Times New Roman" panose="02020603050405020304" pitchFamily="18" charset="0"/>
                <a:ea typeface="Times New Roman" panose="02020603050405020304" pitchFamily="18" charset="0"/>
              </a:rPr>
              <a:t>Cartes géographiques imprimées de plus de 200 ans d’âge ;</a:t>
            </a:r>
            <a:endParaRPr lang="en-US" sz="1400" dirty="0">
              <a:latin typeface="Times New Roman" panose="02020603050405020304" pitchFamily="18" charset="0"/>
              <a:ea typeface="Times New Roman" panose="02020603050405020304" pitchFamily="18" charset="0"/>
            </a:endParaRPr>
          </a:p>
          <a:p>
            <a:pPr marL="457200" indent="-228600" algn="just">
              <a:spcAft>
                <a:spcPts val="0"/>
              </a:spcAft>
            </a:pPr>
            <a:r>
              <a:rPr lang="fr-FR" sz="1400" dirty="0">
                <a:latin typeface="Times New Roman" panose="02020603050405020304" pitchFamily="18" charset="0"/>
                <a:ea typeface="Times New Roman" panose="02020603050405020304" pitchFamily="18" charset="0"/>
              </a:rPr>
              <a:t>Archives de toute nature comportant des éléments de plus de 50 ans d’âge, quel que soit leur support ;</a:t>
            </a:r>
            <a:endParaRPr lang="en-US" sz="1400" dirty="0">
              <a:latin typeface="Times New Roman" panose="02020603050405020304" pitchFamily="18" charset="0"/>
              <a:ea typeface="Times New Roman" panose="02020603050405020304" pitchFamily="18" charset="0"/>
            </a:endParaRPr>
          </a:p>
          <a:p>
            <a:pPr marL="457200" indent="-228600" algn="just">
              <a:spcAft>
                <a:spcPts val="0"/>
              </a:spcAft>
            </a:pPr>
            <a:r>
              <a:rPr lang="fr-FR" sz="1400" dirty="0">
                <a:latin typeface="Times New Roman" panose="02020603050405020304" pitchFamily="18" charset="0"/>
                <a:ea typeface="Times New Roman" panose="02020603050405020304" pitchFamily="18" charset="0"/>
              </a:rPr>
              <a:t>		a) Collections et spécimens provenant de collections de zoologie, de botanique, de minéralogie ou d'anatomie ; </a:t>
            </a:r>
            <a:endParaRPr lang="en-US" sz="1400" dirty="0">
              <a:latin typeface="Times New Roman" panose="02020603050405020304" pitchFamily="18" charset="0"/>
              <a:ea typeface="Times New Roman" panose="02020603050405020304" pitchFamily="18" charset="0"/>
            </a:endParaRPr>
          </a:p>
          <a:p>
            <a:pPr marL="457200" indent="449580" algn="just">
              <a:spcAft>
                <a:spcPts val="0"/>
              </a:spcAft>
            </a:pPr>
            <a:r>
              <a:rPr lang="fr-FR" sz="1400" dirty="0">
                <a:latin typeface="Times New Roman" panose="02020603050405020304" pitchFamily="18" charset="0"/>
                <a:ea typeface="Times New Roman" panose="02020603050405020304" pitchFamily="18" charset="0"/>
              </a:rPr>
              <a:t>b) Collections présentant un intérêt historique, paléontologique, ethnographique ou numismatique ;</a:t>
            </a:r>
            <a:endParaRPr lang="en-US" sz="1400" dirty="0">
              <a:latin typeface="Times New Roman" panose="02020603050405020304" pitchFamily="18" charset="0"/>
              <a:ea typeface="Times New Roman" panose="02020603050405020304" pitchFamily="18" charset="0"/>
            </a:endParaRPr>
          </a:p>
          <a:p>
            <a:pPr marL="457200" indent="-228600" algn="just">
              <a:spcAft>
                <a:spcPts val="0"/>
              </a:spcAft>
            </a:pPr>
            <a:r>
              <a:rPr lang="fr-FR" sz="1400" dirty="0">
                <a:latin typeface="Times New Roman" panose="02020603050405020304" pitchFamily="18" charset="0"/>
                <a:ea typeface="Times New Roman" panose="02020603050405020304" pitchFamily="18" charset="0"/>
              </a:rPr>
              <a:t>Moyens de transport ayant plus de 75 ans d’âge ; </a:t>
            </a:r>
            <a:endParaRPr lang="en-US" sz="1400" dirty="0">
              <a:latin typeface="Times New Roman" panose="02020603050405020304" pitchFamily="18" charset="0"/>
              <a:ea typeface="Times New Roman" panose="02020603050405020304" pitchFamily="18" charset="0"/>
            </a:endParaRPr>
          </a:p>
          <a:p>
            <a:pPr marL="457200" indent="-228600" algn="just">
              <a:spcAft>
                <a:spcPts val="0"/>
              </a:spcAft>
            </a:pPr>
            <a:r>
              <a:rPr lang="fr-FR" sz="1400" dirty="0">
                <a:latin typeface="Times New Roman" panose="02020603050405020304" pitchFamily="18" charset="0"/>
                <a:ea typeface="Times New Roman" panose="02020603050405020304" pitchFamily="18" charset="0"/>
              </a:rPr>
              <a:t>Les autres objets d'antiquité non repris dans les catégories visées aux points 1 à 14 : </a:t>
            </a:r>
            <a:endParaRPr lang="en-US" sz="1400" dirty="0">
              <a:latin typeface="Times New Roman" panose="02020603050405020304" pitchFamily="18" charset="0"/>
              <a:ea typeface="Times New Roman" panose="02020603050405020304" pitchFamily="18" charset="0"/>
            </a:endParaRPr>
          </a:p>
          <a:p>
            <a:pPr marL="457200" indent="449580" algn="just">
              <a:spcAft>
                <a:spcPts val="0"/>
              </a:spcAft>
            </a:pPr>
            <a:r>
              <a:rPr lang="fr-FR" sz="1400" dirty="0">
                <a:latin typeface="Times New Roman" panose="02020603050405020304" pitchFamily="18" charset="0"/>
                <a:ea typeface="Times New Roman" panose="02020603050405020304" pitchFamily="18" charset="0"/>
              </a:rPr>
              <a:t>a) ayant entre 50 et 100 ans d’âge :</a:t>
            </a:r>
            <a:endParaRPr lang="en-US" sz="1400" dirty="0">
              <a:latin typeface="Times New Roman" panose="02020603050405020304" pitchFamily="18" charset="0"/>
              <a:ea typeface="Times New Roman" panose="02020603050405020304" pitchFamily="18" charset="0"/>
            </a:endParaRPr>
          </a:p>
          <a:p>
            <a:pPr indent="449580" algn="just">
              <a:spcAft>
                <a:spcPts val="0"/>
              </a:spcAft>
            </a:pPr>
            <a:r>
              <a:rPr lang="fr-FR" sz="1400" dirty="0">
                <a:latin typeface="Times New Roman" panose="02020603050405020304" pitchFamily="18" charset="0"/>
                <a:ea typeface="Times New Roman" panose="02020603050405020304" pitchFamily="18" charset="0"/>
              </a:rPr>
              <a:t>Jouets, jeux, verrerie, articles d’orfèvrerie, meubles et objets d’ameublement, instrument d’optique, de photographie et de cinématographie, instruments de musique, horlogerie, ouvrage en bois, poteries, tapisseries, tapis, papiers peints, armes</a:t>
            </a:r>
            <a:endParaRPr lang="en-US" sz="1400" dirty="0">
              <a:latin typeface="Times New Roman" panose="02020603050405020304" pitchFamily="18" charset="0"/>
              <a:ea typeface="Times New Roman" panose="02020603050405020304" pitchFamily="18" charset="0"/>
            </a:endParaRPr>
          </a:p>
          <a:p>
            <a:pPr indent="449580" algn="just">
              <a:spcAft>
                <a:spcPts val="0"/>
              </a:spcAft>
            </a:pPr>
            <a:r>
              <a:rPr lang="fr-FR" sz="1400" dirty="0">
                <a:latin typeface="Times New Roman" panose="02020603050405020304" pitchFamily="18" charset="0"/>
                <a:ea typeface="Times New Roman" panose="02020603050405020304" pitchFamily="18" charset="0"/>
              </a:rPr>
              <a:t>		b) de plus de 100 ans d’âge</a:t>
            </a:r>
            <a:endParaRPr lang="en-US" sz="1400" dirty="0">
              <a:latin typeface="Times New Roman" panose="02020603050405020304" pitchFamily="18" charset="0"/>
              <a:ea typeface="Times New Roman" panose="02020603050405020304" pitchFamily="18" charset="0"/>
            </a:endParaRPr>
          </a:p>
          <a:p>
            <a:pPr indent="449580" algn="just">
              <a:spcAft>
                <a:spcPts val="0"/>
              </a:spcAft>
            </a:pPr>
            <a:r>
              <a:rPr lang="fr-FR" sz="1400" dirty="0">
                <a:latin typeface="Times New Roman" panose="02020603050405020304" pitchFamily="18"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pPr indent="449580" algn="just">
              <a:spcAft>
                <a:spcPts val="0"/>
              </a:spcAft>
            </a:pPr>
            <a:endParaRPr lang="en-US"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91116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FF24ABCB-D8FF-A544-BC82-F09B10EC0B62}"/>
              </a:ext>
            </a:extLst>
          </p:cNvPr>
          <p:cNvSpPr>
            <a:spLocks noChangeArrowheads="1"/>
          </p:cNvSpPr>
          <p:nvPr/>
        </p:nvSpPr>
        <p:spPr bwMode="auto">
          <a:xfrm>
            <a:off x="144549" y="30517"/>
            <a:ext cx="84979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BE" altLang="en-BE"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Règl. 880/2019 – Annexe – Partie A.   Biens culturels relevant de l’article 3, paragraphe 1</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BE" altLang="en-BE" sz="18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0033DA9C-ECCD-B64A-88C6-6D0FBE99A2E2}"/>
              </a:ext>
            </a:extLst>
          </p:cNvPr>
          <p:cNvPicPr>
            <a:picLocks noChangeAspect="1"/>
          </p:cNvPicPr>
          <p:nvPr/>
        </p:nvPicPr>
        <p:blipFill>
          <a:blip r:embed="rId2"/>
          <a:stretch>
            <a:fillRect/>
          </a:stretch>
        </p:blipFill>
        <p:spPr>
          <a:xfrm>
            <a:off x="950585" y="472925"/>
            <a:ext cx="7242830" cy="6354558"/>
          </a:xfrm>
          <a:prstGeom prst="rect">
            <a:avLst/>
          </a:prstGeom>
        </p:spPr>
      </p:pic>
    </p:spTree>
    <p:extLst>
      <p:ext uri="{BB962C8B-B14F-4D97-AF65-F5344CB8AC3E}">
        <p14:creationId xmlns:p14="http://schemas.microsoft.com/office/powerpoint/2010/main" val="4076037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871D16-0B93-2A4A-AD03-0501123914FD}"/>
              </a:ext>
            </a:extLst>
          </p:cNvPr>
          <p:cNvPicPr>
            <a:picLocks noChangeAspect="1"/>
          </p:cNvPicPr>
          <p:nvPr/>
        </p:nvPicPr>
        <p:blipFill>
          <a:blip r:embed="rId2"/>
          <a:stretch>
            <a:fillRect/>
          </a:stretch>
        </p:blipFill>
        <p:spPr>
          <a:xfrm>
            <a:off x="348343" y="257627"/>
            <a:ext cx="8447314" cy="4557620"/>
          </a:xfrm>
          <a:prstGeom prst="rect">
            <a:avLst/>
          </a:prstGeom>
        </p:spPr>
      </p:pic>
      <p:sp>
        <p:nvSpPr>
          <p:cNvPr id="5" name="TextBox 4">
            <a:extLst>
              <a:ext uri="{FF2B5EF4-FFF2-40B4-BE49-F238E27FC236}">
                <a16:creationId xmlns:a16="http://schemas.microsoft.com/office/drawing/2014/main" id="{5828831A-2CED-4A41-B7B9-441E6EC46C69}"/>
              </a:ext>
            </a:extLst>
          </p:cNvPr>
          <p:cNvSpPr txBox="1"/>
          <p:nvPr/>
        </p:nvSpPr>
        <p:spPr>
          <a:xfrm>
            <a:off x="1458686" y="5355771"/>
            <a:ext cx="3924279" cy="369332"/>
          </a:xfrm>
          <a:prstGeom prst="rect">
            <a:avLst/>
          </a:prstGeom>
          <a:noFill/>
        </p:spPr>
        <p:txBody>
          <a:bodyPr wrap="none" rtlCol="0">
            <a:spAutoFit/>
          </a:bodyPr>
          <a:lstStyle/>
          <a:p>
            <a:r>
              <a:rPr lang="en-GB" dirty="0">
                <a:latin typeface="Calibri" panose="020F0502020204030204" pitchFamily="34" charset="0"/>
                <a:cs typeface="Calibri" panose="020F0502020204030204" pitchFamily="34" charset="0"/>
                <a:sym typeface="Wingdings" pitchFamily="2" charset="2"/>
              </a:rPr>
              <a:t> Demander </a:t>
            </a:r>
            <a:r>
              <a:rPr lang="en-GB" dirty="0" err="1">
                <a:latin typeface="Calibri" panose="020F0502020204030204" pitchFamily="34" charset="0"/>
                <a:cs typeface="Calibri" panose="020F0502020204030204" pitchFamily="34" charset="0"/>
                <a:sym typeface="Wingdings" pitchFamily="2" charset="2"/>
              </a:rPr>
              <a:t>une</a:t>
            </a:r>
            <a:r>
              <a:rPr lang="en-GB" dirty="0">
                <a:latin typeface="Calibri" panose="020F0502020204030204" pitchFamily="34" charset="0"/>
                <a:cs typeface="Calibri" panose="020F0502020204030204" pitchFamily="34" charset="0"/>
                <a:sym typeface="Wingdings" pitchFamily="2" charset="2"/>
              </a:rPr>
              <a:t> licence </a:t>
            </a:r>
            <a:r>
              <a:rPr lang="en-GB" dirty="0" err="1">
                <a:latin typeface="Calibri" panose="020F0502020204030204" pitchFamily="34" charset="0"/>
                <a:cs typeface="Calibri" panose="020F0502020204030204" pitchFamily="34" charset="0"/>
                <a:sym typeface="Wingdings" pitchFamily="2" charset="2"/>
              </a:rPr>
              <a:t>d’importation</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47708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28831A-2CED-4A41-B7B9-441E6EC46C69}"/>
              </a:ext>
            </a:extLst>
          </p:cNvPr>
          <p:cNvSpPr txBox="1"/>
          <p:nvPr/>
        </p:nvSpPr>
        <p:spPr>
          <a:xfrm>
            <a:off x="6781802" y="5421084"/>
            <a:ext cx="1801090" cy="923330"/>
          </a:xfrm>
          <a:prstGeom prst="rect">
            <a:avLst/>
          </a:prstGeom>
          <a:noFill/>
        </p:spPr>
        <p:txBody>
          <a:bodyPr wrap="square" rtlCol="0">
            <a:spAutoFit/>
          </a:bodyPr>
          <a:lstStyle/>
          <a:p>
            <a:r>
              <a:rPr lang="en-GB" dirty="0">
                <a:sym typeface="Wingdings" pitchFamily="2" charset="2"/>
              </a:rPr>
              <a:t> </a:t>
            </a:r>
            <a:r>
              <a:rPr lang="en-GB" dirty="0">
                <a:latin typeface="Calibri" panose="020F0502020204030204" pitchFamily="34" charset="0"/>
                <a:cs typeface="Calibri" panose="020F0502020204030204" pitchFamily="34" charset="0"/>
                <a:sym typeface="Wingdings" pitchFamily="2" charset="2"/>
              </a:rPr>
              <a:t>Faire </a:t>
            </a:r>
            <a:r>
              <a:rPr lang="en-GB" dirty="0" err="1">
                <a:latin typeface="Calibri" panose="020F0502020204030204" pitchFamily="34" charset="0"/>
                <a:cs typeface="Calibri" panose="020F0502020204030204" pitchFamily="34" charset="0"/>
                <a:sym typeface="Wingdings" pitchFamily="2" charset="2"/>
              </a:rPr>
              <a:t>une</a:t>
            </a:r>
            <a:r>
              <a:rPr lang="en-GB" dirty="0">
                <a:latin typeface="Calibri" panose="020F0502020204030204" pitchFamily="34" charset="0"/>
                <a:cs typeface="Calibri" panose="020F0502020204030204" pitchFamily="34" charset="0"/>
                <a:sym typeface="Wingdings" pitchFamily="2" charset="2"/>
              </a:rPr>
              <a:t> </a:t>
            </a:r>
            <a:r>
              <a:rPr lang="en-GB" dirty="0" err="1">
                <a:latin typeface="Calibri" panose="020F0502020204030204" pitchFamily="34" charset="0"/>
                <a:cs typeface="Calibri" panose="020F0502020204030204" pitchFamily="34" charset="0"/>
                <a:sym typeface="Wingdings" pitchFamily="2" charset="2"/>
              </a:rPr>
              <a:t>déclaration</a:t>
            </a:r>
            <a:r>
              <a:rPr lang="en-GB" dirty="0">
                <a:latin typeface="Calibri" panose="020F0502020204030204" pitchFamily="34" charset="0"/>
                <a:cs typeface="Calibri" panose="020F0502020204030204" pitchFamily="34" charset="0"/>
                <a:sym typeface="Wingdings" pitchFamily="2" charset="2"/>
              </a:rPr>
              <a:t> </a:t>
            </a:r>
            <a:r>
              <a:rPr lang="en-GB" dirty="0" err="1">
                <a:latin typeface="Calibri" panose="020F0502020204030204" pitchFamily="34" charset="0"/>
                <a:cs typeface="Calibri" panose="020F0502020204030204" pitchFamily="34" charset="0"/>
                <a:sym typeface="Wingdings" pitchFamily="2" charset="2"/>
              </a:rPr>
              <a:t>d’importation</a:t>
            </a:r>
            <a:endParaRPr lang="en-GB"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E2D6443-08D2-2344-942B-899CE83226B3}"/>
              </a:ext>
            </a:extLst>
          </p:cNvPr>
          <p:cNvPicPr>
            <a:picLocks noChangeAspect="1"/>
          </p:cNvPicPr>
          <p:nvPr/>
        </p:nvPicPr>
        <p:blipFill>
          <a:blip r:embed="rId2"/>
          <a:stretch>
            <a:fillRect/>
          </a:stretch>
        </p:blipFill>
        <p:spPr>
          <a:xfrm>
            <a:off x="0" y="0"/>
            <a:ext cx="6781801" cy="6858000"/>
          </a:xfrm>
          <a:prstGeom prst="rect">
            <a:avLst/>
          </a:prstGeom>
        </p:spPr>
      </p:pic>
    </p:spTree>
    <p:extLst>
      <p:ext uri="{BB962C8B-B14F-4D97-AF65-F5344CB8AC3E}">
        <p14:creationId xmlns:p14="http://schemas.microsoft.com/office/powerpoint/2010/main" val="34708104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re 1"/>
          <p:cNvSpPr>
            <a:spLocks noGrp="1" noChangeArrowheads="1"/>
          </p:cNvSpPr>
          <p:nvPr>
            <p:ph type="title"/>
          </p:nvPr>
        </p:nvSpPr>
        <p:spPr/>
        <p:txBody>
          <a:bodyPr/>
          <a:lstStyle/>
          <a:p>
            <a:pPr eaLnBrk="1" hangingPunct="1"/>
            <a:r>
              <a:rPr lang="fr-FR">
                <a:latin typeface="Calibri" charset="0"/>
                <a:sym typeface="Wingdings" charset="0"/>
              </a:rPr>
              <a:t>Définitions patrimoine mobilier</a:t>
            </a:r>
          </a:p>
        </p:txBody>
      </p:sp>
      <p:sp>
        <p:nvSpPr>
          <p:cNvPr id="32770" name="Espace réservé du contenu 2"/>
          <p:cNvSpPr>
            <a:spLocks noGrp="1" noChangeArrowheads="1"/>
          </p:cNvSpPr>
          <p:nvPr>
            <p:ph idx="1"/>
          </p:nvPr>
        </p:nvSpPr>
        <p:spPr>
          <a:xfrm>
            <a:off x="762000" y="1600200"/>
            <a:ext cx="7924800" cy="5062538"/>
          </a:xfrm>
        </p:spPr>
        <p:txBody>
          <a:bodyPr/>
          <a:lstStyle/>
          <a:p>
            <a:pPr marL="0" indent="0" eaLnBrk="1" hangingPunct="1">
              <a:buFont typeface="Arial" charset="0"/>
              <a:buNone/>
            </a:pPr>
            <a:endParaRPr lang="fr-FR" b="1" dirty="0">
              <a:latin typeface="Calibri" charset="0"/>
              <a:sym typeface="Wingdings" charset="0"/>
            </a:endParaRPr>
          </a:p>
          <a:p>
            <a:pPr marL="0" indent="0" eaLnBrk="1" hangingPunct="1">
              <a:buFont typeface="Arial" charset="0"/>
              <a:buNone/>
            </a:pPr>
            <a:endParaRPr lang="fr-FR" b="1" dirty="0">
              <a:latin typeface="Calibri" charset="0"/>
              <a:sym typeface="Wingdings" charset="0"/>
            </a:endParaRPr>
          </a:p>
          <a:p>
            <a:pPr marL="0" indent="0" eaLnBrk="1" hangingPunct="1">
              <a:buFont typeface="Arial" charset="0"/>
              <a:buNone/>
            </a:pPr>
            <a:endParaRPr lang="fr-FR" b="1" dirty="0">
              <a:latin typeface="Calibri" charset="0"/>
              <a:sym typeface="Wingdings" charset="0"/>
            </a:endParaRPr>
          </a:p>
          <a:p>
            <a:pPr marL="0" indent="0" eaLnBrk="1" hangingPunct="1">
              <a:buFont typeface="Arial" charset="0"/>
              <a:buNone/>
            </a:pPr>
            <a:r>
              <a:rPr lang="fr-FR" b="1" dirty="0">
                <a:latin typeface="Calibri" charset="0"/>
                <a:sym typeface="Wingdings" charset="0"/>
              </a:rPr>
              <a:t>Bien culturel (mobilier)</a:t>
            </a:r>
            <a:r>
              <a:rPr lang="fr-FR" dirty="0">
                <a:latin typeface="Calibri" charset="0"/>
                <a:sym typeface="Wingdings" charset="0"/>
              </a:rPr>
              <a:t> : </a:t>
            </a:r>
            <a:r>
              <a:rPr lang="fr-FR" dirty="0" err="1">
                <a:latin typeface="Calibri" charset="0"/>
                <a:sym typeface="Wingdings" charset="0"/>
              </a:rPr>
              <a:t>Cfr</a:t>
            </a:r>
            <a:r>
              <a:rPr lang="fr-FR" dirty="0">
                <a:latin typeface="Calibri" charset="0"/>
                <a:sym typeface="Wingdings" charset="0"/>
              </a:rPr>
              <a:t> – </a:t>
            </a:r>
            <a:r>
              <a:rPr lang="fr-FR" dirty="0" err="1">
                <a:solidFill>
                  <a:schemeClr val="tx1"/>
                </a:solidFill>
                <a:latin typeface="Calibri" charset="0"/>
                <a:sym typeface="Wingdings" charset="0"/>
              </a:rPr>
              <a:t>Cfl</a:t>
            </a:r>
            <a:r>
              <a:rPr lang="fr-FR" dirty="0">
                <a:latin typeface="Calibri" charset="0"/>
                <a:sym typeface="Wingdings" charset="0"/>
              </a:rPr>
              <a:t> – CG – RBC </a:t>
            </a:r>
            <a:r>
              <a:rPr lang="fr-FR" dirty="0">
                <a:latin typeface="Calibri" charset="0"/>
                <a:sym typeface="Wingdings" pitchFamily="2" charset="2"/>
              </a:rPr>
              <a:t></a:t>
            </a:r>
            <a:r>
              <a:rPr lang="fr-FR" dirty="0">
                <a:latin typeface="Calibri" charset="0"/>
                <a:sym typeface="Wingdings" charset="0"/>
              </a:rPr>
              <a:t> Renvoi (1) annexes </a:t>
            </a:r>
            <a:r>
              <a:rPr lang="fr-FR" dirty="0" err="1">
                <a:latin typeface="Calibri" charset="0"/>
                <a:sym typeface="Wingdings" charset="0"/>
              </a:rPr>
              <a:t>Règl</a:t>
            </a:r>
            <a:r>
              <a:rPr lang="fr-FR" dirty="0">
                <a:latin typeface="Calibri" charset="0"/>
                <a:sym typeface="Wingdings" charset="0"/>
              </a:rPr>
              <a:t>. 116/2009 et/ou (2) au-delà</a:t>
            </a:r>
          </a:p>
          <a:p>
            <a:pPr marL="0" indent="0" eaLnBrk="1" hangingPunct="1">
              <a:buFont typeface="Arial" charset="0"/>
              <a:buNone/>
            </a:pPr>
            <a:endParaRPr lang="fr-FR" b="1" dirty="0">
              <a:latin typeface="Calibri" charset="0"/>
              <a:sym typeface="Wingdings" charset="0"/>
            </a:endParaRPr>
          </a:p>
          <a:p>
            <a:pPr marL="0" indent="0" eaLnBrk="1" hangingPunct="1">
              <a:buFont typeface="Arial" charset="0"/>
              <a:buNone/>
            </a:pPr>
            <a:r>
              <a:rPr lang="fr-FR" b="1" dirty="0">
                <a:latin typeface="Calibri" charset="0"/>
                <a:sym typeface="Wingdings" charset="0"/>
              </a:rPr>
              <a:t>Trésor </a:t>
            </a:r>
            <a:r>
              <a:rPr lang="fr-FR" dirty="0">
                <a:latin typeface="Calibri" charset="0"/>
                <a:sym typeface="Wingdings" charset="0"/>
              </a:rPr>
              <a:t>(</a:t>
            </a:r>
            <a:r>
              <a:rPr lang="fr-FR" dirty="0" err="1">
                <a:latin typeface="Calibri" charset="0"/>
                <a:sym typeface="Wingdings" charset="0"/>
              </a:rPr>
              <a:t>Cfr</a:t>
            </a:r>
            <a:r>
              <a:rPr lang="fr-FR" dirty="0">
                <a:latin typeface="Calibri" charset="0"/>
                <a:sym typeface="Wingdings" charset="0"/>
              </a:rPr>
              <a:t> – RBC)</a:t>
            </a:r>
            <a:r>
              <a:rPr lang="fr-FR" b="1" dirty="0">
                <a:latin typeface="Calibri" charset="0"/>
                <a:sym typeface="Wingdings" charset="0"/>
              </a:rPr>
              <a:t> </a:t>
            </a:r>
          </a:p>
          <a:p>
            <a:pPr marL="0" indent="0" eaLnBrk="1" hangingPunct="1">
              <a:buFont typeface="Arial" charset="0"/>
              <a:buNone/>
            </a:pPr>
            <a:r>
              <a:rPr lang="fr-FR" b="1" dirty="0">
                <a:latin typeface="Calibri" charset="0"/>
                <a:sym typeface="Wingdings" charset="0"/>
              </a:rPr>
              <a:t>Pièce maîtresse </a:t>
            </a:r>
            <a:r>
              <a:rPr lang="fr-FR" dirty="0">
                <a:latin typeface="Calibri" charset="0"/>
                <a:sym typeface="Wingdings" charset="0"/>
              </a:rPr>
              <a:t>(</a:t>
            </a:r>
            <a:r>
              <a:rPr lang="fr-FR" dirty="0" err="1">
                <a:latin typeface="Calibri" charset="0"/>
                <a:sym typeface="Wingdings" charset="0"/>
              </a:rPr>
              <a:t>Cfl</a:t>
            </a:r>
            <a:r>
              <a:rPr lang="fr-FR" dirty="0">
                <a:latin typeface="Calibri" charset="0"/>
                <a:sym typeface="Wingdings" charset="0"/>
              </a:rPr>
              <a:t>) </a:t>
            </a:r>
          </a:p>
          <a:p>
            <a:pPr marL="0" indent="0" eaLnBrk="1" hangingPunct="1">
              <a:buFont typeface="Arial" charset="0"/>
              <a:buNone/>
            </a:pPr>
            <a:r>
              <a:rPr lang="fr-FR" b="1" dirty="0">
                <a:latin typeface="Calibri" charset="0"/>
                <a:sym typeface="Wingdings" charset="0"/>
              </a:rPr>
              <a:t>Bien culturel mobilier particulièrement remarquable </a:t>
            </a:r>
            <a:r>
              <a:rPr lang="fr-FR" dirty="0">
                <a:latin typeface="Calibri" charset="0"/>
                <a:sym typeface="Wingdings" charset="0"/>
              </a:rPr>
              <a:t>(CG)</a:t>
            </a:r>
          </a:p>
          <a:p>
            <a:pPr marL="0" indent="0" eaLnBrk="1" hangingPunct="1">
              <a:buFont typeface="Arial" charset="0"/>
              <a:buNone/>
            </a:pPr>
            <a:r>
              <a:rPr lang="fr-FR" dirty="0">
                <a:latin typeface="Calibri" charset="0"/>
                <a:sym typeface="Wingdings" pitchFamily="2" charset="2"/>
              </a:rPr>
              <a:t>					</a:t>
            </a:r>
            <a:r>
              <a:rPr lang="fr-FR" dirty="0">
                <a:latin typeface="Calibri" charset="0"/>
                <a:sym typeface="Wingdings" charset="0"/>
              </a:rPr>
              <a:t> Traduction de la notion de </a:t>
            </a:r>
          </a:p>
          <a:p>
            <a:pPr marL="0" indent="0" eaLnBrk="1" hangingPunct="1">
              <a:buFont typeface="Arial" charset="0"/>
              <a:buNone/>
            </a:pPr>
            <a:r>
              <a:rPr lang="fr-FR" dirty="0">
                <a:latin typeface="Calibri" charset="0"/>
                <a:sym typeface="Wingdings" charset="0"/>
              </a:rPr>
              <a:t>					« trésor national » en droit UE</a:t>
            </a:r>
          </a:p>
          <a:p>
            <a:pPr marL="0" indent="0" eaLnBrk="1" hangingPunct="1">
              <a:buFont typeface="Arial" charset="0"/>
              <a:buNone/>
            </a:pPr>
            <a:r>
              <a:rPr lang="fr-FR" dirty="0">
                <a:latin typeface="Calibri" charset="0"/>
                <a:sym typeface="Wingdings" charset="0"/>
              </a:rPr>
              <a:t>					(art. 36 TFUE)</a:t>
            </a:r>
            <a:endParaRPr lang="fr-FR" b="1" dirty="0">
              <a:latin typeface="Calibri" charset="0"/>
              <a:sym typeface="Wingdings" charset="0"/>
            </a:endParaRPr>
          </a:p>
        </p:txBody>
      </p:sp>
      <p:sp>
        <p:nvSpPr>
          <p:cNvPr id="3" name="Right Brace 2">
            <a:extLst>
              <a:ext uri="{FF2B5EF4-FFF2-40B4-BE49-F238E27FC236}">
                <a16:creationId xmlns:a16="http://schemas.microsoft.com/office/drawing/2014/main" id="{108E0E3C-A40E-A844-BF0E-1F03C0C2BBBE}"/>
              </a:ext>
            </a:extLst>
          </p:cNvPr>
          <p:cNvSpPr/>
          <p:nvPr/>
        </p:nvSpPr>
        <p:spPr>
          <a:xfrm>
            <a:off x="6466114" y="3614058"/>
            <a:ext cx="195943" cy="1188720"/>
          </a:xfrm>
          <a:prstGeom prst="rightBrace">
            <a:avLst>
              <a:gd name="adj1" fmla="val 8333"/>
              <a:gd name="adj2" fmla="val 52747"/>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re 1"/>
          <p:cNvSpPr>
            <a:spLocks noGrp="1" noChangeArrowheads="1"/>
          </p:cNvSpPr>
          <p:nvPr>
            <p:ph type="title"/>
          </p:nvPr>
        </p:nvSpPr>
        <p:spPr/>
        <p:txBody>
          <a:bodyPr/>
          <a:lstStyle/>
          <a:p>
            <a:pPr eaLnBrk="1" hangingPunct="1"/>
            <a:r>
              <a:rPr lang="fr-FR">
                <a:latin typeface="Calibri" charset="0"/>
                <a:sym typeface="Wingdings" charset="0"/>
              </a:rPr>
              <a:t>Définitions patrimoine mobilier</a:t>
            </a:r>
          </a:p>
        </p:txBody>
      </p:sp>
      <p:sp>
        <p:nvSpPr>
          <p:cNvPr id="32770" name="Espace réservé du contenu 2"/>
          <p:cNvSpPr>
            <a:spLocks noGrp="1" noChangeArrowheads="1"/>
          </p:cNvSpPr>
          <p:nvPr>
            <p:ph idx="1"/>
          </p:nvPr>
        </p:nvSpPr>
        <p:spPr>
          <a:xfrm>
            <a:off x="762000" y="1600200"/>
            <a:ext cx="7924800" cy="5062538"/>
          </a:xfrm>
        </p:spPr>
        <p:txBody>
          <a:bodyPr>
            <a:normAutofit/>
          </a:bodyPr>
          <a:lstStyle/>
          <a:p>
            <a:pPr marL="0" indent="0" eaLnBrk="1" hangingPunct="1">
              <a:buFont typeface="Arial" charset="0"/>
              <a:buNone/>
            </a:pPr>
            <a:endParaRPr lang="fr-FR" b="1" dirty="0">
              <a:latin typeface="Calibri" charset="0"/>
              <a:sym typeface="Wingdings" charset="0"/>
            </a:endParaRPr>
          </a:p>
          <a:p>
            <a:pPr marL="0" indent="0" eaLnBrk="1" hangingPunct="1">
              <a:buFont typeface="Arial" charset="0"/>
              <a:buNone/>
            </a:pPr>
            <a:endParaRPr lang="fr-FR" b="1" dirty="0">
              <a:latin typeface="Calibri" charset="0"/>
              <a:sym typeface="Wingdings" charset="0"/>
            </a:endParaRPr>
          </a:p>
          <a:p>
            <a:pPr marL="0" indent="0" eaLnBrk="1" hangingPunct="1">
              <a:buFont typeface="Arial" charset="0"/>
              <a:buNone/>
            </a:pPr>
            <a:endParaRPr lang="fr-FR" b="1" dirty="0">
              <a:latin typeface="Calibri" charset="0"/>
              <a:sym typeface="Wingdings" charset="0"/>
            </a:endParaRPr>
          </a:p>
          <a:p>
            <a:pPr marL="0" indent="0">
              <a:buNone/>
            </a:pPr>
            <a:r>
              <a:rPr lang="fr-FR" b="1" dirty="0">
                <a:cs typeface="Calibri" panose="020F0502020204030204" pitchFamily="34" charset="0"/>
                <a:sym typeface="Wingdings" charset="0"/>
              </a:rPr>
              <a:t>Bien culturel</a:t>
            </a:r>
          </a:p>
          <a:p>
            <a:pPr>
              <a:buFontTx/>
              <a:buChar char="-"/>
            </a:pPr>
            <a:r>
              <a:rPr lang="fr-FR" dirty="0" err="1">
                <a:cs typeface="Calibri" panose="020F0502020204030204" pitchFamily="34" charset="0"/>
                <a:sym typeface="Wingdings" charset="0"/>
              </a:rPr>
              <a:t>Cfr</a:t>
            </a:r>
            <a:r>
              <a:rPr lang="fr-FR" dirty="0">
                <a:cs typeface="Calibri" panose="020F0502020204030204" pitchFamily="34" charset="0"/>
                <a:sym typeface="Wingdings" charset="0"/>
              </a:rPr>
              <a:t> (FWB): « </a:t>
            </a:r>
            <a:r>
              <a:rPr lang="fr-FR" dirty="0"/>
              <a:t>tout bien meuble, </a:t>
            </a:r>
            <a:r>
              <a:rPr lang="fr-FR" b="1" dirty="0"/>
              <a:t>situé de manière licite et durable </a:t>
            </a:r>
            <a:r>
              <a:rPr lang="fr-FR" dirty="0"/>
              <a:t>en Communauté française, et appartenant à l'une des catégories reprises à l'annexe 1, sous A, du règlement (CE) n° 116/2009 du Conseil du 18 décembre 2008 concernant l'exportation de biens culturels</a:t>
            </a:r>
            <a:r>
              <a:rPr lang="fr-FR" dirty="0">
                <a:cs typeface="Calibri" panose="020F0502020204030204" pitchFamily="34" charset="0"/>
              </a:rPr>
              <a:t> »</a:t>
            </a:r>
            <a:endParaRPr lang="fr-FR" dirty="0">
              <a:cs typeface="Calibri" panose="020F0502020204030204" pitchFamily="34" charset="0"/>
              <a:sym typeface="Wingdings" charset="0"/>
            </a:endParaRPr>
          </a:p>
          <a:p>
            <a:pPr>
              <a:buFontTx/>
              <a:buChar char="-"/>
            </a:pPr>
            <a:r>
              <a:rPr lang="fr-FR" dirty="0" err="1">
                <a:cs typeface="Calibri" panose="020F0502020204030204" pitchFamily="34" charset="0"/>
                <a:sym typeface="Wingdings" charset="0"/>
              </a:rPr>
              <a:t>Cfl</a:t>
            </a:r>
            <a:r>
              <a:rPr lang="fr-FR" dirty="0">
                <a:cs typeface="Calibri" panose="020F0502020204030204" pitchFamily="34" charset="0"/>
                <a:sym typeface="Wingdings" charset="0"/>
              </a:rPr>
              <a:t>: « </a:t>
            </a:r>
            <a:r>
              <a:rPr lang="fr-FR" dirty="0">
                <a:cs typeface="Calibri" panose="020F0502020204030204" pitchFamily="34" charset="0"/>
              </a:rPr>
              <a:t>un bien mobilier, ou une collection, qui appartient à une ou plusieurs des catégories, visées à l'annexe du Règlement (CE) n° 116/2009 » (art. 2, 9°)</a:t>
            </a:r>
            <a:endParaRPr lang="fr-FR" dirty="0">
              <a:cs typeface="Calibri" panose="020F0502020204030204" pitchFamily="34" charset="0"/>
              <a:sym typeface="Wingdings" charset="0"/>
            </a:endParaRPr>
          </a:p>
          <a:p>
            <a:pPr>
              <a:buFontTx/>
              <a:buChar char="-"/>
            </a:pPr>
            <a:r>
              <a:rPr lang="fr-FR" dirty="0">
                <a:cs typeface="Calibri" panose="020F0502020204030204" pitchFamily="34" charset="0"/>
                <a:sym typeface="Wingdings" charset="0"/>
              </a:rPr>
              <a:t>RBC: « </a:t>
            </a:r>
            <a:r>
              <a:rPr lang="fr-FR" dirty="0">
                <a:cs typeface="Calibri" panose="020F0502020204030204" pitchFamily="34" charset="0"/>
              </a:rPr>
              <a:t>un bien mobilier ou une collection qui, soit appartient à une ou plusieurs des catégories visées à l'annexe I.A du règlement (CE) n° 116/2009, soit est classé comme trésor par le Gouvernement conformément à la procédure énoncée à l'article 11, § 1</a:t>
            </a:r>
            <a:r>
              <a:rPr lang="fr-FR" baseline="30000" dirty="0">
                <a:cs typeface="Calibri" panose="020F0502020204030204" pitchFamily="34" charset="0"/>
              </a:rPr>
              <a:t>er</a:t>
            </a:r>
            <a:r>
              <a:rPr lang="fr-FR" dirty="0">
                <a:cs typeface="Calibri" panose="020F0502020204030204" pitchFamily="34" charset="0"/>
              </a:rPr>
              <a:t> » (art. 5, 1°)</a:t>
            </a:r>
            <a:endParaRPr lang="fr-FR" dirty="0">
              <a:cs typeface="Calibri" panose="020F0502020204030204" pitchFamily="34" charset="0"/>
              <a:sym typeface="Wingdings" charset="0"/>
            </a:endParaRPr>
          </a:p>
          <a:p>
            <a:pPr marL="0" indent="0" eaLnBrk="1" hangingPunct="1">
              <a:buFont typeface="Arial" charset="0"/>
              <a:buNone/>
            </a:pPr>
            <a:endParaRPr lang="fr-FR" b="1" dirty="0">
              <a:latin typeface="Calibri" charset="0"/>
              <a:sym typeface="Wingdings" charset="0"/>
            </a:endParaRPr>
          </a:p>
        </p:txBody>
      </p:sp>
    </p:spTree>
    <p:extLst>
      <p:ext uri="{BB962C8B-B14F-4D97-AF65-F5344CB8AC3E}">
        <p14:creationId xmlns:p14="http://schemas.microsoft.com/office/powerpoint/2010/main" val="1010134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8162AA-810A-294F-996B-230B04F0E8F9}"/>
              </a:ext>
            </a:extLst>
          </p:cNvPr>
          <p:cNvSpPr>
            <a:spLocks noGrp="1"/>
          </p:cNvSpPr>
          <p:nvPr>
            <p:ph type="title"/>
          </p:nvPr>
        </p:nvSpPr>
        <p:spPr/>
        <p:txBody>
          <a:bodyPr>
            <a:normAutofit/>
          </a:bodyPr>
          <a:lstStyle/>
          <a:p>
            <a:pPr marL="514350" indent="-514350">
              <a:buFontTx/>
              <a:buAutoNum type="arabicPeriod"/>
            </a:pPr>
            <a:r>
              <a:rPr lang="fr-FR" dirty="0">
                <a:latin typeface="Calibri" charset="0"/>
                <a:sym typeface="Wingdings" charset="0"/>
              </a:rPr>
              <a:t>Historique : avant la création de l’État belge </a:t>
            </a:r>
          </a:p>
        </p:txBody>
      </p:sp>
      <p:sp>
        <p:nvSpPr>
          <p:cNvPr id="3" name="Espace réservé du contenu 2">
            <a:extLst>
              <a:ext uri="{FF2B5EF4-FFF2-40B4-BE49-F238E27FC236}">
                <a16:creationId xmlns:a16="http://schemas.microsoft.com/office/drawing/2014/main" id="{0B18886D-FC68-0443-94D8-A88AD61B49F2}"/>
              </a:ext>
            </a:extLst>
          </p:cNvPr>
          <p:cNvSpPr>
            <a:spLocks noGrp="1"/>
          </p:cNvSpPr>
          <p:nvPr>
            <p:ph idx="1"/>
          </p:nvPr>
        </p:nvSpPr>
        <p:spPr>
          <a:xfrm>
            <a:off x="457200" y="1600200"/>
            <a:ext cx="8229600" cy="5062538"/>
          </a:xfrm>
        </p:spPr>
        <p:txBody>
          <a:bodyPr>
            <a:normAutofit/>
          </a:bodyPr>
          <a:lstStyle/>
          <a:p>
            <a:pPr marL="514350" indent="-514350" eaLnBrk="1" hangingPunct="1">
              <a:buFont typeface="Arial" charset="0"/>
              <a:buAutoNum type="arabicPeriod"/>
            </a:pPr>
            <a:endParaRPr lang="fr-FR" dirty="0">
              <a:latin typeface="Calibri" charset="0"/>
              <a:sym typeface="Wingdings" charset="0"/>
            </a:endParaRPr>
          </a:p>
          <a:p>
            <a:pPr marL="514350" indent="-514350" eaLnBrk="1" hangingPunct="1">
              <a:buFont typeface="Arial" charset="0"/>
              <a:buNone/>
            </a:pPr>
            <a:endParaRPr lang="fr-FR" dirty="0">
              <a:latin typeface="Calibri" charset="0"/>
            </a:endParaRPr>
          </a:p>
          <a:p>
            <a:pPr marL="514350" indent="-514350" eaLnBrk="1" hangingPunct="1">
              <a:buFont typeface="Arial" charset="0"/>
              <a:buNone/>
            </a:pPr>
            <a:endParaRPr lang="fr-FR" dirty="0">
              <a:latin typeface="Calibri" charset="0"/>
            </a:endParaRPr>
          </a:p>
          <a:p>
            <a:pPr marL="514350" indent="-514350" eaLnBrk="1" hangingPunct="1">
              <a:buFont typeface="Arial" charset="0"/>
              <a:buNone/>
            </a:pPr>
            <a:r>
              <a:rPr lang="fr-FR" dirty="0"/>
              <a:t>Les lettres patentes de la Place royale (1775)</a:t>
            </a:r>
          </a:p>
          <a:p>
            <a:pPr marL="514350" indent="-514350" eaLnBrk="1" hangingPunct="1">
              <a:buFont typeface="Arial" charset="0"/>
              <a:buNone/>
            </a:pPr>
            <a:endParaRPr lang="fr-FR" dirty="0"/>
          </a:p>
          <a:p>
            <a:pPr marL="514350" indent="-514350" eaLnBrk="1" hangingPunct="1">
              <a:buFont typeface="Arial" charset="0"/>
              <a:buNone/>
            </a:pPr>
            <a:r>
              <a:rPr lang="fr-FR" dirty="0"/>
              <a:t>La protection des églises et de leurs objets d’art :</a:t>
            </a:r>
          </a:p>
          <a:p>
            <a:pPr lvl="1"/>
            <a:r>
              <a:rPr lang="fr-FR" sz="1800" dirty="0"/>
              <a:t>Décret impérial du 30 décembre 1809 c</a:t>
            </a:r>
            <a:r>
              <a:rPr lang="en-GB" sz="1800" dirty="0" err="1"/>
              <a:t>oncernant</a:t>
            </a:r>
            <a:r>
              <a:rPr lang="en-GB" sz="1800" dirty="0"/>
              <a:t> les </a:t>
            </a:r>
            <a:r>
              <a:rPr lang="en-GB" sz="1800" dirty="0" err="1"/>
              <a:t>fabriques</a:t>
            </a:r>
            <a:r>
              <a:rPr lang="en-GB" sz="1800" dirty="0"/>
              <a:t> </a:t>
            </a:r>
            <a:r>
              <a:rPr lang="en-GB" sz="1800" dirty="0" err="1"/>
              <a:t>d’églises</a:t>
            </a:r>
            <a:r>
              <a:rPr lang="en-GB" sz="1800" dirty="0"/>
              <a:t> </a:t>
            </a:r>
            <a:r>
              <a:rPr lang="fr-FR" sz="1800" dirty="0"/>
              <a:t>: </a:t>
            </a:r>
            <a:r>
              <a:rPr lang="en-GB" sz="1800" dirty="0"/>
              <a:t>« </a:t>
            </a:r>
            <a:r>
              <a:rPr lang="en-GB" sz="1800" dirty="0" err="1"/>
              <a:t>veiller</a:t>
            </a:r>
            <a:r>
              <a:rPr lang="en-GB" sz="1800" dirty="0"/>
              <a:t> </a:t>
            </a:r>
            <a:r>
              <a:rPr lang="en-GB" sz="1800" dirty="0" err="1"/>
              <a:t>à</a:t>
            </a:r>
            <a:r>
              <a:rPr lang="en-GB" sz="1800" dirty="0"/>
              <a:t> </a:t>
            </a:r>
            <a:r>
              <a:rPr lang="en-GB" sz="1800" dirty="0" err="1"/>
              <a:t>ce</a:t>
            </a:r>
            <a:r>
              <a:rPr lang="en-GB" sz="1800" dirty="0"/>
              <a:t> que </a:t>
            </a:r>
            <a:r>
              <a:rPr lang="en-GB" sz="1800" dirty="0" err="1"/>
              <a:t>toutes</a:t>
            </a:r>
            <a:r>
              <a:rPr lang="en-GB" sz="1800" dirty="0"/>
              <a:t> les </a:t>
            </a:r>
            <a:r>
              <a:rPr lang="en-GB" sz="1800" dirty="0" err="1"/>
              <a:t>réparations</a:t>
            </a:r>
            <a:r>
              <a:rPr lang="en-GB" sz="1800" dirty="0"/>
              <a:t> </a:t>
            </a:r>
            <a:r>
              <a:rPr lang="en-GB" sz="1800" dirty="0" err="1"/>
              <a:t>soient</a:t>
            </a:r>
            <a:r>
              <a:rPr lang="en-GB" sz="1800" dirty="0"/>
              <a:t> bien et </a:t>
            </a:r>
            <a:r>
              <a:rPr lang="en-GB" sz="1800" dirty="0" err="1"/>
              <a:t>promptement</a:t>
            </a:r>
            <a:r>
              <a:rPr lang="en-GB" sz="1800" dirty="0"/>
              <a:t> </a:t>
            </a:r>
            <a:r>
              <a:rPr lang="en-GB" sz="1800" dirty="0" err="1"/>
              <a:t>faites</a:t>
            </a:r>
            <a:r>
              <a:rPr lang="en-GB" sz="1800" dirty="0"/>
              <a:t> »</a:t>
            </a:r>
            <a:endParaRPr lang="fr-FR" sz="1800" dirty="0"/>
          </a:p>
          <a:p>
            <a:pPr lvl="1"/>
            <a:r>
              <a:rPr lang="fr-FR" sz="1800" dirty="0"/>
              <a:t>L’arrêté royal du 16 août 1824: </a:t>
            </a:r>
            <a:r>
              <a:rPr lang="en-GB" sz="1800" dirty="0"/>
              <a:t>« On ne </a:t>
            </a:r>
            <a:r>
              <a:rPr lang="en-GB" sz="1800" dirty="0" err="1"/>
              <a:t>pourra</a:t>
            </a:r>
            <a:r>
              <a:rPr lang="en-GB" sz="1800" dirty="0"/>
              <a:t> </a:t>
            </a:r>
            <a:r>
              <a:rPr lang="en-GB" sz="1800" dirty="0" err="1"/>
              <a:t>également</a:t>
            </a:r>
            <a:r>
              <a:rPr lang="en-GB" sz="1800" dirty="0"/>
              <a:t>, sans </a:t>
            </a:r>
            <a:r>
              <a:rPr lang="en-GB" sz="1800" dirty="0" err="1"/>
              <a:t>notre</a:t>
            </a:r>
            <a:r>
              <a:rPr lang="en-GB" sz="1800" dirty="0"/>
              <a:t> </a:t>
            </a:r>
            <a:r>
              <a:rPr lang="en-GB" sz="1800" dirty="0" err="1"/>
              <a:t>consentement</a:t>
            </a:r>
            <a:r>
              <a:rPr lang="en-GB" sz="1800" dirty="0"/>
              <a:t>, </a:t>
            </a:r>
            <a:r>
              <a:rPr lang="en-GB" sz="1800" dirty="0" err="1"/>
              <a:t>ou</a:t>
            </a:r>
            <a:r>
              <a:rPr lang="en-GB" sz="1800" dirty="0"/>
              <a:t> </a:t>
            </a:r>
            <a:r>
              <a:rPr lang="en-GB" sz="1800" dirty="0" err="1"/>
              <a:t>celui</a:t>
            </a:r>
            <a:r>
              <a:rPr lang="en-GB" sz="1800" dirty="0"/>
              <a:t> des </a:t>
            </a:r>
            <a:r>
              <a:rPr lang="en-GB" sz="1800" dirty="0" err="1"/>
              <a:t>autorités</a:t>
            </a:r>
            <a:r>
              <a:rPr lang="en-GB" sz="1800" dirty="0"/>
              <a:t> </a:t>
            </a:r>
            <a:r>
              <a:rPr lang="en-GB" sz="1800" dirty="0" err="1"/>
              <a:t>publiques</a:t>
            </a:r>
            <a:r>
              <a:rPr lang="en-GB" sz="1800" dirty="0"/>
              <a:t> que nous </a:t>
            </a:r>
            <a:r>
              <a:rPr lang="en-GB" sz="1800" dirty="0" err="1"/>
              <a:t>trouverons</a:t>
            </a:r>
            <a:r>
              <a:rPr lang="en-GB" sz="1800" dirty="0"/>
              <a:t> bon de </a:t>
            </a:r>
            <a:r>
              <a:rPr lang="en-GB" sz="1800" dirty="0" err="1"/>
              <a:t>désigner</a:t>
            </a:r>
            <a:r>
              <a:rPr lang="en-GB" sz="1800" dirty="0"/>
              <a:t> </a:t>
            </a:r>
            <a:r>
              <a:rPr lang="en-GB" sz="1800" dirty="0" err="1"/>
              <a:t>à</a:t>
            </a:r>
            <a:r>
              <a:rPr lang="en-GB" sz="1800" dirty="0"/>
              <a:t> </a:t>
            </a:r>
            <a:r>
              <a:rPr lang="en-GB" sz="1800" dirty="0" err="1"/>
              <a:t>cet</a:t>
            </a:r>
            <a:r>
              <a:rPr lang="en-GB" sz="1800" dirty="0"/>
              <a:t> </a:t>
            </a:r>
            <a:r>
              <a:rPr lang="en-GB" sz="1800" dirty="0" err="1"/>
              <a:t>effet</a:t>
            </a:r>
            <a:r>
              <a:rPr lang="en-GB" sz="1800" dirty="0"/>
              <a:t>, </a:t>
            </a:r>
            <a:r>
              <a:rPr lang="en-GB" sz="1800" dirty="0" err="1"/>
              <a:t>détacher</a:t>
            </a:r>
            <a:r>
              <a:rPr lang="en-GB" sz="1800" dirty="0"/>
              <a:t>, </a:t>
            </a:r>
            <a:r>
              <a:rPr lang="en-GB" sz="1800" dirty="0" err="1"/>
              <a:t>emporter</a:t>
            </a:r>
            <a:r>
              <a:rPr lang="en-GB" sz="1800" dirty="0"/>
              <a:t> </a:t>
            </a:r>
            <a:r>
              <a:rPr lang="en-GB" sz="1800" dirty="0" err="1"/>
              <a:t>ou</a:t>
            </a:r>
            <a:r>
              <a:rPr lang="en-GB" sz="1800" dirty="0"/>
              <a:t> </a:t>
            </a:r>
            <a:r>
              <a:rPr lang="en-GB" sz="1800" dirty="0" err="1"/>
              <a:t>aliéner</a:t>
            </a:r>
            <a:r>
              <a:rPr lang="en-GB" sz="1800" dirty="0"/>
              <a:t> des </a:t>
            </a:r>
            <a:r>
              <a:rPr lang="en-GB" sz="1800" dirty="0" err="1"/>
              <a:t>objets</a:t>
            </a:r>
            <a:r>
              <a:rPr lang="en-GB" sz="1800" dirty="0"/>
              <a:t> d’art </a:t>
            </a:r>
            <a:r>
              <a:rPr lang="en-GB" sz="1800" dirty="0" err="1"/>
              <a:t>ou</a:t>
            </a:r>
            <a:r>
              <a:rPr lang="en-GB" sz="1800" dirty="0"/>
              <a:t> monuments </a:t>
            </a:r>
            <a:r>
              <a:rPr lang="en-GB" sz="1800" dirty="0" err="1"/>
              <a:t>historiques</a:t>
            </a:r>
            <a:r>
              <a:rPr lang="en-GB" sz="1800" dirty="0"/>
              <a:t> </a:t>
            </a:r>
            <a:r>
              <a:rPr lang="en-GB" sz="1800" dirty="0" err="1"/>
              <a:t>placés</a:t>
            </a:r>
            <a:r>
              <a:rPr lang="en-GB" sz="1800" dirty="0"/>
              <a:t> dans les </a:t>
            </a:r>
            <a:r>
              <a:rPr lang="en-GB" sz="1800" dirty="0" err="1"/>
              <a:t>églises</a:t>
            </a:r>
            <a:r>
              <a:rPr lang="en-GB" sz="1800" dirty="0"/>
              <a:t>, de </a:t>
            </a:r>
            <a:r>
              <a:rPr lang="en-GB" sz="1800" dirty="0" err="1"/>
              <a:t>quelque</a:t>
            </a:r>
            <a:r>
              <a:rPr lang="en-GB" sz="1800" dirty="0"/>
              <a:t> nature </a:t>
            </a:r>
            <a:r>
              <a:rPr lang="en-GB" sz="1800" dirty="0" err="1"/>
              <a:t>qu’ils</a:t>
            </a:r>
            <a:r>
              <a:rPr lang="en-GB" sz="1800" dirty="0"/>
              <a:t> </a:t>
            </a:r>
            <a:r>
              <a:rPr lang="en-GB" sz="1800" dirty="0" err="1"/>
              <a:t>soient</a:t>
            </a:r>
            <a:r>
              <a:rPr lang="en-GB" sz="1800" dirty="0"/>
              <a:t>, </a:t>
            </a:r>
            <a:r>
              <a:rPr lang="en-GB" sz="1800" dirty="0" err="1"/>
              <a:t>ou</a:t>
            </a:r>
            <a:r>
              <a:rPr lang="en-GB" sz="1800" dirty="0"/>
              <a:t> </a:t>
            </a:r>
            <a:r>
              <a:rPr lang="en-GB" sz="1800" dirty="0" err="1"/>
              <a:t>en</a:t>
            </a:r>
            <a:r>
              <a:rPr lang="en-GB" sz="1800" dirty="0"/>
              <a:t> disposer </a:t>
            </a:r>
            <a:r>
              <a:rPr lang="en-GB" sz="1800" dirty="0" err="1"/>
              <a:t>en</a:t>
            </a:r>
            <a:r>
              <a:rPr lang="en-GB" sz="1800" dirty="0"/>
              <a:t> </a:t>
            </a:r>
            <a:r>
              <a:rPr lang="en-GB" sz="1800" dirty="0" err="1"/>
              <a:t>aucune</a:t>
            </a:r>
            <a:r>
              <a:rPr lang="en-GB" sz="1800" dirty="0"/>
              <a:t> manière, </a:t>
            </a:r>
            <a:r>
              <a:rPr lang="en-GB" sz="1800" dirty="0" err="1"/>
              <a:t>à</a:t>
            </a:r>
            <a:r>
              <a:rPr lang="en-GB" sz="1800" dirty="0"/>
              <a:t> </a:t>
            </a:r>
            <a:r>
              <a:rPr lang="en-GB" sz="1800" dirty="0" err="1"/>
              <a:t>moins</a:t>
            </a:r>
            <a:r>
              <a:rPr lang="en-GB" sz="1800" dirty="0"/>
              <a:t> </a:t>
            </a:r>
            <a:r>
              <a:rPr lang="en-GB" sz="1800" dirty="0" err="1"/>
              <a:t>qu’ils</a:t>
            </a:r>
            <a:r>
              <a:rPr lang="en-GB" sz="1800" dirty="0"/>
              <a:t> ne </a:t>
            </a:r>
            <a:r>
              <a:rPr lang="en-GB" sz="1800" dirty="0" err="1"/>
              <a:t>soient</a:t>
            </a:r>
            <a:r>
              <a:rPr lang="en-GB" sz="1800" dirty="0"/>
              <a:t> la </a:t>
            </a:r>
            <a:r>
              <a:rPr lang="en-GB" sz="1800" dirty="0" err="1"/>
              <a:t>propriété</a:t>
            </a:r>
            <a:r>
              <a:rPr lang="en-GB" sz="1800" dirty="0"/>
              <a:t> de </a:t>
            </a:r>
            <a:r>
              <a:rPr lang="en-GB" sz="1800" dirty="0" err="1"/>
              <a:t>particuliers</a:t>
            </a:r>
            <a:r>
              <a:rPr lang="en-GB" sz="1800" dirty="0"/>
              <a:t> </a:t>
            </a:r>
            <a:r>
              <a:rPr lang="en-GB" sz="1800" dirty="0" err="1"/>
              <a:t>ou</a:t>
            </a:r>
            <a:r>
              <a:rPr lang="en-GB" sz="1800" dirty="0"/>
              <a:t> de </a:t>
            </a:r>
            <a:r>
              <a:rPr lang="en-GB" sz="1800" dirty="0" err="1"/>
              <a:t>sociétés</a:t>
            </a:r>
            <a:r>
              <a:rPr lang="en-GB" sz="1800" dirty="0"/>
              <a:t> </a:t>
            </a:r>
            <a:r>
              <a:rPr lang="en-GB" sz="1800" dirty="0" err="1"/>
              <a:t>particulières</a:t>
            </a:r>
            <a:r>
              <a:rPr lang="en-GB" sz="1800" dirty="0"/>
              <a:t> »</a:t>
            </a:r>
            <a:endParaRPr lang="fr-FR" sz="1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re 1"/>
          <p:cNvSpPr>
            <a:spLocks noGrp="1" noChangeArrowheads="1"/>
          </p:cNvSpPr>
          <p:nvPr>
            <p:ph type="title"/>
          </p:nvPr>
        </p:nvSpPr>
        <p:spPr/>
        <p:txBody>
          <a:bodyPr/>
          <a:lstStyle/>
          <a:p>
            <a:pPr eaLnBrk="1" hangingPunct="1"/>
            <a:r>
              <a:rPr lang="fr-FR">
                <a:latin typeface="Calibri" charset="0"/>
                <a:sym typeface="Wingdings" charset="0"/>
              </a:rPr>
              <a:t>Définitions patrimoine mobilier</a:t>
            </a:r>
          </a:p>
        </p:txBody>
      </p:sp>
      <p:sp>
        <p:nvSpPr>
          <p:cNvPr id="32770" name="Espace réservé du contenu 2"/>
          <p:cNvSpPr>
            <a:spLocks noGrp="1" noChangeArrowheads="1"/>
          </p:cNvSpPr>
          <p:nvPr>
            <p:ph idx="1"/>
          </p:nvPr>
        </p:nvSpPr>
        <p:spPr>
          <a:xfrm>
            <a:off x="762000" y="1600200"/>
            <a:ext cx="7924800" cy="5062538"/>
          </a:xfrm>
        </p:spPr>
        <p:txBody>
          <a:bodyPr>
            <a:normAutofit fontScale="55000" lnSpcReduction="20000"/>
          </a:bodyPr>
          <a:lstStyle/>
          <a:p>
            <a:pPr marL="0" indent="0" eaLnBrk="1" hangingPunct="1">
              <a:buFont typeface="Arial" charset="0"/>
              <a:buNone/>
            </a:pPr>
            <a:endParaRPr lang="fr-FR" b="1" dirty="0">
              <a:latin typeface="Calibri" charset="0"/>
              <a:sym typeface="Wingdings" charset="0"/>
            </a:endParaRPr>
          </a:p>
          <a:p>
            <a:pPr marL="0" indent="0" eaLnBrk="1" hangingPunct="1">
              <a:buFont typeface="Arial" charset="0"/>
              <a:buNone/>
            </a:pPr>
            <a:endParaRPr lang="fr-FR" sz="2100" b="1" dirty="0">
              <a:latin typeface="Calibri" charset="0"/>
              <a:sym typeface="Wingdings" charset="0"/>
            </a:endParaRPr>
          </a:p>
          <a:p>
            <a:pPr marL="0" indent="0">
              <a:buNone/>
            </a:pPr>
            <a:endParaRPr lang="fr-FR" sz="2900" b="1" dirty="0">
              <a:cs typeface="Calibri" panose="020F0502020204030204" pitchFamily="34" charset="0"/>
              <a:sym typeface="Wingdings" charset="0"/>
            </a:endParaRPr>
          </a:p>
          <a:p>
            <a:pPr marL="0" indent="0">
              <a:buNone/>
            </a:pPr>
            <a:r>
              <a:rPr lang="fr-FR" sz="2900" b="1" dirty="0">
                <a:cs typeface="Calibri" panose="020F0502020204030204" pitchFamily="34" charset="0"/>
                <a:sym typeface="Wingdings" charset="0"/>
              </a:rPr>
              <a:t>Trésor </a:t>
            </a:r>
            <a:r>
              <a:rPr lang="fr-FR" sz="2900" dirty="0">
                <a:cs typeface="Calibri" panose="020F0502020204030204" pitchFamily="34" charset="0"/>
                <a:sym typeface="Wingdings" charset="0"/>
              </a:rPr>
              <a:t>(</a:t>
            </a:r>
            <a:r>
              <a:rPr lang="fr-FR" sz="2900" dirty="0" err="1">
                <a:cs typeface="Calibri" panose="020F0502020204030204" pitchFamily="34" charset="0"/>
                <a:sym typeface="Wingdings" charset="0"/>
              </a:rPr>
              <a:t>Cfr</a:t>
            </a:r>
            <a:r>
              <a:rPr lang="fr-FR" sz="2900" dirty="0">
                <a:cs typeface="Calibri" panose="020F0502020204030204" pitchFamily="34" charset="0"/>
                <a:sym typeface="Wingdings" charset="0"/>
              </a:rPr>
              <a:t> – RBC)</a:t>
            </a:r>
            <a:r>
              <a:rPr lang="fr-FR" sz="2900" b="1" dirty="0">
                <a:cs typeface="Calibri" panose="020F0502020204030204" pitchFamily="34" charset="0"/>
                <a:sym typeface="Wingdings" charset="0"/>
              </a:rPr>
              <a:t> : </a:t>
            </a:r>
          </a:p>
          <a:p>
            <a:pPr marL="0" indent="0">
              <a:buNone/>
            </a:pPr>
            <a:r>
              <a:rPr lang="fr-FR" sz="2900" b="1" dirty="0">
                <a:cs typeface="Calibri" panose="020F0502020204030204" pitchFamily="34" charset="0"/>
                <a:sym typeface="Wingdings" charset="0"/>
              </a:rPr>
              <a:t>art. 4 </a:t>
            </a:r>
            <a:r>
              <a:rPr lang="fr-FR" sz="2900" b="1" dirty="0" err="1">
                <a:cs typeface="Calibri" panose="020F0502020204030204" pitchFamily="34" charset="0"/>
                <a:sym typeface="Wingdings" charset="0"/>
              </a:rPr>
              <a:t>Cfr</a:t>
            </a:r>
            <a:r>
              <a:rPr lang="fr-FR" sz="2900" b="1" dirty="0">
                <a:cs typeface="Calibri" panose="020F0502020204030204" pitchFamily="34" charset="0"/>
                <a:sym typeface="Wingdings" charset="0"/>
              </a:rPr>
              <a:t>: </a:t>
            </a:r>
          </a:p>
          <a:p>
            <a:pPr marL="0" indent="0">
              <a:buNone/>
            </a:pPr>
            <a:r>
              <a:rPr lang="fr-FR" sz="2900" dirty="0">
                <a:cs typeface="Calibri" panose="020F0502020204030204" pitchFamily="34" charset="0"/>
                <a:sym typeface="Wingdings" charset="0"/>
              </a:rPr>
              <a:t>« </a:t>
            </a:r>
            <a:r>
              <a:rPr lang="en-GB" sz="2900" dirty="0"/>
              <a:t> Art. 3.Le </a:t>
            </a:r>
            <a:r>
              <a:rPr lang="en-GB" sz="2900" dirty="0" err="1"/>
              <a:t>Gouvernement</a:t>
            </a:r>
            <a:r>
              <a:rPr lang="en-GB" sz="2900" dirty="0"/>
              <a:t> </a:t>
            </a:r>
            <a:r>
              <a:rPr lang="en-GB" sz="2900" dirty="0" err="1"/>
              <a:t>procède</a:t>
            </a:r>
            <a:r>
              <a:rPr lang="en-GB" sz="2900" dirty="0"/>
              <a:t>, </a:t>
            </a:r>
            <a:r>
              <a:rPr lang="en-GB" sz="2900" dirty="0" err="1"/>
              <a:t>en</a:t>
            </a:r>
            <a:r>
              <a:rPr lang="en-GB" sz="2900" dirty="0"/>
              <a:t> </a:t>
            </a:r>
            <a:r>
              <a:rPr lang="en-GB" sz="2900" dirty="0" err="1"/>
              <a:t>vue</a:t>
            </a:r>
            <a:r>
              <a:rPr lang="en-GB" sz="2900" dirty="0"/>
              <a:t> de </a:t>
            </a:r>
            <a:r>
              <a:rPr lang="en-GB" sz="2900" dirty="0" err="1"/>
              <a:t>leur</a:t>
            </a:r>
            <a:r>
              <a:rPr lang="en-GB" sz="2900" dirty="0"/>
              <a:t> protection, au </a:t>
            </a:r>
            <a:r>
              <a:rPr lang="en-GB" sz="2900" dirty="0" err="1"/>
              <a:t>classement</a:t>
            </a:r>
            <a:r>
              <a:rPr lang="en-GB" sz="2900" dirty="0"/>
              <a:t> des </a:t>
            </a:r>
            <a:r>
              <a:rPr lang="en-GB" sz="2900" dirty="0" err="1"/>
              <a:t>biens</a:t>
            </a:r>
            <a:r>
              <a:rPr lang="en-GB" sz="2900" dirty="0"/>
              <a:t> </a:t>
            </a:r>
            <a:r>
              <a:rPr lang="en-GB" sz="2900" dirty="0" err="1"/>
              <a:t>culturels</a:t>
            </a:r>
            <a:r>
              <a:rPr lang="en-GB" sz="2900" dirty="0"/>
              <a:t> </a:t>
            </a:r>
            <a:r>
              <a:rPr lang="en-GB" sz="2900" dirty="0" err="1"/>
              <a:t>mobiliers</a:t>
            </a:r>
            <a:r>
              <a:rPr lang="en-GB" sz="2900" dirty="0"/>
              <a:t> qui </a:t>
            </a:r>
            <a:r>
              <a:rPr lang="en-GB" sz="2900" dirty="0" err="1"/>
              <a:t>présentent</a:t>
            </a:r>
            <a:r>
              <a:rPr lang="en-GB" sz="2900" dirty="0"/>
              <a:t> un </a:t>
            </a:r>
            <a:r>
              <a:rPr lang="en-GB" sz="2900" b="1" dirty="0" err="1"/>
              <a:t>intérêt</a:t>
            </a:r>
            <a:r>
              <a:rPr lang="en-GB" sz="2900" b="1" dirty="0"/>
              <a:t> </a:t>
            </a:r>
            <a:r>
              <a:rPr lang="en-GB" sz="2900" b="1" dirty="0" err="1"/>
              <a:t>exceptionnel</a:t>
            </a:r>
            <a:r>
              <a:rPr lang="en-GB" sz="2900" dirty="0"/>
              <a:t> pour la </a:t>
            </a:r>
            <a:r>
              <a:rPr lang="en-GB" sz="2900" dirty="0" err="1"/>
              <a:t>Communauté</a:t>
            </a:r>
            <a:r>
              <a:rPr lang="en-GB" sz="2900" dirty="0"/>
              <a:t> française </a:t>
            </a:r>
            <a:r>
              <a:rPr lang="en-GB" sz="2900" dirty="0" err="1"/>
              <a:t>en</a:t>
            </a:r>
            <a:r>
              <a:rPr lang="en-GB" sz="2900" dirty="0"/>
              <a:t> raison de </a:t>
            </a:r>
            <a:r>
              <a:rPr lang="en-GB" sz="2900" dirty="0" err="1"/>
              <a:t>leur</a:t>
            </a:r>
            <a:r>
              <a:rPr lang="en-GB" sz="2900" dirty="0"/>
              <a:t> </a:t>
            </a:r>
            <a:r>
              <a:rPr lang="en-GB" sz="2900" dirty="0" err="1"/>
              <a:t>valeur</a:t>
            </a:r>
            <a:r>
              <a:rPr lang="en-GB" sz="2900" dirty="0"/>
              <a:t> </a:t>
            </a:r>
            <a:r>
              <a:rPr lang="en-GB" sz="2900" dirty="0" err="1"/>
              <a:t>artistique</a:t>
            </a:r>
            <a:r>
              <a:rPr lang="en-GB" sz="2900" dirty="0"/>
              <a:t>, </a:t>
            </a:r>
            <a:r>
              <a:rPr lang="en-GB" sz="2900" dirty="0" err="1"/>
              <a:t>historique</a:t>
            </a:r>
            <a:r>
              <a:rPr lang="en-GB" sz="2900" dirty="0"/>
              <a:t>, </a:t>
            </a:r>
            <a:r>
              <a:rPr lang="en-GB" sz="2900" dirty="0" err="1"/>
              <a:t>archéologique</a:t>
            </a:r>
            <a:r>
              <a:rPr lang="en-GB" sz="2900" dirty="0"/>
              <a:t>, </a:t>
            </a:r>
            <a:r>
              <a:rPr lang="en-GB" sz="2900" dirty="0" err="1"/>
              <a:t>ethnologique</a:t>
            </a:r>
            <a:r>
              <a:rPr lang="en-GB" sz="2900" dirty="0"/>
              <a:t> </a:t>
            </a:r>
            <a:r>
              <a:rPr lang="en-GB" sz="2900" dirty="0" err="1"/>
              <a:t>ou</a:t>
            </a:r>
            <a:r>
              <a:rPr lang="en-GB" sz="2900" dirty="0"/>
              <a:t> </a:t>
            </a:r>
            <a:r>
              <a:rPr lang="en-GB" sz="2900" dirty="0" err="1"/>
              <a:t>scientifique</a:t>
            </a:r>
            <a:r>
              <a:rPr lang="en-GB" sz="2900" dirty="0"/>
              <a:t>.</a:t>
            </a:r>
          </a:p>
          <a:p>
            <a:pPr marL="0" indent="0">
              <a:buNone/>
            </a:pPr>
            <a:r>
              <a:rPr lang="en-GB" sz="2900" dirty="0"/>
              <a:t>Art. 4.Pour </a:t>
            </a:r>
            <a:r>
              <a:rPr lang="en-GB" sz="2900" dirty="0" err="1"/>
              <a:t>pouvoir</a:t>
            </a:r>
            <a:r>
              <a:rPr lang="en-GB" sz="2900" dirty="0"/>
              <a:t> </a:t>
            </a:r>
            <a:r>
              <a:rPr lang="en-GB" sz="2900" dirty="0" err="1"/>
              <a:t>être</a:t>
            </a:r>
            <a:r>
              <a:rPr lang="en-GB" sz="2900" dirty="0"/>
              <a:t> </a:t>
            </a:r>
            <a:r>
              <a:rPr lang="en-GB" sz="2900" dirty="0" err="1"/>
              <a:t>classé</a:t>
            </a:r>
            <a:r>
              <a:rPr lang="en-GB" sz="2900" dirty="0"/>
              <a:t>, un bien doit </a:t>
            </a:r>
            <a:r>
              <a:rPr lang="en-GB" sz="2900" dirty="0" err="1"/>
              <a:t>remplir</a:t>
            </a:r>
            <a:r>
              <a:rPr lang="en-GB" sz="2900" dirty="0"/>
              <a:t> au </a:t>
            </a:r>
            <a:r>
              <a:rPr lang="en-GB" sz="2900" dirty="0" err="1"/>
              <a:t>moins</a:t>
            </a:r>
            <a:r>
              <a:rPr lang="en-GB" sz="2900" dirty="0"/>
              <a:t> </a:t>
            </a:r>
            <a:r>
              <a:rPr lang="en-GB" sz="2900" b="1" dirty="0"/>
              <a:t>deux des </a:t>
            </a:r>
            <a:r>
              <a:rPr lang="en-GB" sz="2900" b="1" dirty="0" err="1"/>
              <a:t>critères</a:t>
            </a:r>
            <a:r>
              <a:rPr lang="en-GB" sz="2900" b="1" dirty="0"/>
              <a:t> </a:t>
            </a:r>
            <a:r>
              <a:rPr lang="en-GB" sz="2900" dirty="0" err="1"/>
              <a:t>suivants</a:t>
            </a:r>
            <a:r>
              <a:rPr lang="en-GB" sz="2900" dirty="0"/>
              <a:t>: </a:t>
            </a:r>
          </a:p>
          <a:p>
            <a:pPr marL="0" indent="0">
              <a:buNone/>
            </a:pPr>
            <a:r>
              <a:rPr lang="en-GB" sz="2900" dirty="0"/>
              <a:t>1° </a:t>
            </a:r>
            <a:r>
              <a:rPr lang="en-GB" sz="2900" dirty="0" err="1"/>
              <a:t>l'état</a:t>
            </a:r>
            <a:r>
              <a:rPr lang="en-GB" sz="2900" dirty="0"/>
              <a:t> de conservation </a:t>
            </a:r>
            <a:r>
              <a:rPr lang="en-GB" sz="2900" dirty="0" err="1"/>
              <a:t>remarquable</a:t>
            </a:r>
            <a:r>
              <a:rPr lang="en-GB" sz="2900" dirty="0"/>
              <a:t>;</a:t>
            </a:r>
          </a:p>
          <a:p>
            <a:pPr marL="0" indent="0">
              <a:buNone/>
            </a:pPr>
            <a:r>
              <a:rPr lang="en-GB" sz="2900" dirty="0"/>
              <a:t>2° la </a:t>
            </a:r>
            <a:r>
              <a:rPr lang="en-GB" sz="2900" dirty="0" err="1"/>
              <a:t>rareté</a:t>
            </a:r>
            <a:r>
              <a:rPr lang="en-GB" sz="2900" dirty="0"/>
              <a:t>;</a:t>
            </a:r>
          </a:p>
          <a:p>
            <a:pPr marL="0" indent="0">
              <a:buNone/>
            </a:pPr>
            <a:r>
              <a:rPr lang="en-GB" sz="2900" dirty="0"/>
              <a:t>3° le lien que </a:t>
            </a:r>
            <a:r>
              <a:rPr lang="en-GB" sz="2900" dirty="0" err="1"/>
              <a:t>présente</a:t>
            </a:r>
            <a:r>
              <a:rPr lang="en-GB" sz="2900" dirty="0"/>
              <a:t> le bien avec </a:t>
            </a:r>
            <a:r>
              <a:rPr lang="en-GB" sz="2900" dirty="0" err="1"/>
              <a:t>l'Histoire</a:t>
            </a:r>
            <a:r>
              <a:rPr lang="en-GB" sz="2900" dirty="0"/>
              <a:t> </a:t>
            </a:r>
            <a:r>
              <a:rPr lang="en-GB" sz="2900" dirty="0" err="1"/>
              <a:t>ou</a:t>
            </a:r>
            <a:r>
              <a:rPr lang="en-GB" sz="2900" dirty="0"/>
              <a:t> </a:t>
            </a:r>
            <a:r>
              <a:rPr lang="en-GB" sz="2900" dirty="0" err="1"/>
              <a:t>l'Histoire</a:t>
            </a:r>
            <a:r>
              <a:rPr lang="en-GB" sz="2900" dirty="0"/>
              <a:t> de </a:t>
            </a:r>
            <a:r>
              <a:rPr lang="en-GB" sz="2900" dirty="0" err="1"/>
              <a:t>l'Art</a:t>
            </a:r>
            <a:r>
              <a:rPr lang="en-GB" sz="2900" dirty="0"/>
              <a:t>;</a:t>
            </a:r>
          </a:p>
          <a:p>
            <a:pPr marL="0" indent="0">
              <a:buNone/>
            </a:pPr>
            <a:r>
              <a:rPr lang="en-GB" sz="2900" dirty="0"/>
              <a:t>4° la </a:t>
            </a:r>
            <a:r>
              <a:rPr lang="en-GB" sz="2900" dirty="0" err="1"/>
              <a:t>grande</a:t>
            </a:r>
            <a:r>
              <a:rPr lang="en-GB" sz="2900" dirty="0"/>
              <a:t> </a:t>
            </a:r>
            <a:r>
              <a:rPr lang="en-GB" sz="2900" dirty="0" err="1"/>
              <a:t>qualité</a:t>
            </a:r>
            <a:r>
              <a:rPr lang="en-GB" sz="2900" dirty="0"/>
              <a:t> de conception et </a:t>
            </a:r>
            <a:r>
              <a:rPr lang="en-GB" sz="2900" dirty="0" err="1"/>
              <a:t>d'exécution</a:t>
            </a:r>
            <a:r>
              <a:rPr lang="en-GB" sz="2900" dirty="0"/>
              <a:t>;</a:t>
            </a:r>
          </a:p>
          <a:p>
            <a:pPr marL="0" indent="0">
              <a:buNone/>
            </a:pPr>
            <a:r>
              <a:rPr lang="en-GB" sz="2900" dirty="0"/>
              <a:t>5° la reconnaissance du bien par </a:t>
            </a:r>
            <a:r>
              <a:rPr lang="en-GB" sz="2900" dirty="0" err="1"/>
              <a:t>une</a:t>
            </a:r>
            <a:r>
              <a:rPr lang="en-GB" sz="2900" dirty="0"/>
              <a:t> </a:t>
            </a:r>
            <a:r>
              <a:rPr lang="en-GB" sz="2900" dirty="0" err="1"/>
              <a:t>communauté</a:t>
            </a:r>
            <a:r>
              <a:rPr lang="en-GB" sz="2900" dirty="0"/>
              <a:t> </a:t>
            </a:r>
            <a:r>
              <a:rPr lang="en-GB" sz="2900" dirty="0" err="1"/>
              <a:t>en</a:t>
            </a:r>
            <a:r>
              <a:rPr lang="en-GB" sz="2900" dirty="0"/>
              <a:t> tant </a:t>
            </a:r>
            <a:r>
              <a:rPr lang="en-GB" sz="2900" dirty="0" err="1"/>
              <a:t>qu'expression</a:t>
            </a:r>
            <a:r>
              <a:rPr lang="en-GB" sz="2900" dirty="0"/>
              <a:t> de son </a:t>
            </a:r>
            <a:r>
              <a:rPr lang="en-GB" sz="2900" dirty="0" err="1"/>
              <a:t>identité</a:t>
            </a:r>
            <a:r>
              <a:rPr lang="en-GB" sz="2900" dirty="0"/>
              <a:t> </a:t>
            </a:r>
            <a:r>
              <a:rPr lang="en-GB" sz="2900" dirty="0" err="1"/>
              <a:t>historique</a:t>
            </a:r>
            <a:r>
              <a:rPr lang="en-GB" sz="2900" dirty="0"/>
              <a:t> </a:t>
            </a:r>
            <a:r>
              <a:rPr lang="en-GB" sz="2900" dirty="0" err="1"/>
              <a:t>ou</a:t>
            </a:r>
            <a:r>
              <a:rPr lang="en-GB" sz="2900" dirty="0"/>
              <a:t> </a:t>
            </a:r>
            <a:r>
              <a:rPr lang="en-GB" sz="2900" dirty="0" err="1"/>
              <a:t>culturelle</a:t>
            </a:r>
            <a:r>
              <a:rPr lang="en-GB" sz="2900" dirty="0"/>
              <a:t>;</a:t>
            </a:r>
          </a:p>
          <a:p>
            <a:pPr marL="0" indent="0">
              <a:buNone/>
            </a:pPr>
            <a:r>
              <a:rPr lang="en-GB" sz="2900" dirty="0"/>
              <a:t>6° </a:t>
            </a:r>
            <a:r>
              <a:rPr lang="en-GB" sz="2900" dirty="0" err="1"/>
              <a:t>l'intérêt</a:t>
            </a:r>
            <a:r>
              <a:rPr lang="en-GB" sz="2900" dirty="0"/>
              <a:t> de </a:t>
            </a:r>
            <a:r>
              <a:rPr lang="en-GB" sz="2900" dirty="0" err="1"/>
              <a:t>l'ensemble</a:t>
            </a:r>
            <a:r>
              <a:rPr lang="en-GB" sz="2900" dirty="0"/>
              <a:t> </a:t>
            </a:r>
            <a:r>
              <a:rPr lang="en-GB" sz="2900" dirty="0" err="1"/>
              <a:t>ou</a:t>
            </a:r>
            <a:r>
              <a:rPr lang="en-GB" sz="2900" dirty="0"/>
              <a:t> de la collection </a:t>
            </a:r>
            <a:r>
              <a:rPr lang="en-GB" sz="2900" dirty="0" err="1"/>
              <a:t>dont</a:t>
            </a:r>
            <a:r>
              <a:rPr lang="en-GB" sz="2900" dirty="0"/>
              <a:t> le bien fait </a:t>
            </a:r>
            <a:r>
              <a:rPr lang="en-GB" sz="2900" dirty="0" err="1"/>
              <a:t>partie</a:t>
            </a:r>
            <a:r>
              <a:rPr lang="en-GB" sz="2900" dirty="0"/>
              <a:t>.</a:t>
            </a:r>
            <a:r>
              <a:rPr lang="fr-FR" sz="2900" dirty="0">
                <a:cs typeface="Calibri" panose="020F0502020204030204" pitchFamily="34" charset="0"/>
              </a:rPr>
              <a:t>. »</a:t>
            </a:r>
            <a:r>
              <a:rPr lang="en-BE" sz="2900" dirty="0">
                <a:cs typeface="Calibri" panose="020F0502020204030204" pitchFamily="34" charset="0"/>
              </a:rPr>
              <a:t> </a:t>
            </a:r>
            <a:endParaRPr lang="fr-FR" sz="2900" b="1" dirty="0">
              <a:cs typeface="Calibri" panose="020F0502020204030204" pitchFamily="34" charset="0"/>
              <a:sym typeface="Wingdings" charset="0"/>
            </a:endParaRPr>
          </a:p>
          <a:p>
            <a:pPr marL="0" indent="0" eaLnBrk="1" hangingPunct="1">
              <a:buFont typeface="Arial" charset="0"/>
              <a:buNone/>
            </a:pPr>
            <a:endParaRPr lang="fr-FR" b="1" dirty="0">
              <a:latin typeface="Calibri" charset="0"/>
              <a:sym typeface="Wingdings" charset="0"/>
            </a:endParaRPr>
          </a:p>
        </p:txBody>
      </p:sp>
    </p:spTree>
    <p:extLst>
      <p:ext uri="{BB962C8B-B14F-4D97-AF65-F5344CB8AC3E}">
        <p14:creationId xmlns:p14="http://schemas.microsoft.com/office/powerpoint/2010/main" val="2897625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re 1"/>
          <p:cNvSpPr>
            <a:spLocks noGrp="1" noChangeArrowheads="1"/>
          </p:cNvSpPr>
          <p:nvPr>
            <p:ph type="title"/>
          </p:nvPr>
        </p:nvSpPr>
        <p:spPr/>
        <p:txBody>
          <a:bodyPr/>
          <a:lstStyle/>
          <a:p>
            <a:pPr eaLnBrk="1" hangingPunct="1"/>
            <a:r>
              <a:rPr lang="fr-FR">
                <a:latin typeface="Calibri" charset="0"/>
                <a:sym typeface="Wingdings" charset="0"/>
              </a:rPr>
              <a:t>Définitions patrimoine mobilier</a:t>
            </a:r>
          </a:p>
        </p:txBody>
      </p:sp>
      <p:sp>
        <p:nvSpPr>
          <p:cNvPr id="32770" name="Espace réservé du contenu 2"/>
          <p:cNvSpPr>
            <a:spLocks noGrp="1" noChangeArrowheads="1"/>
          </p:cNvSpPr>
          <p:nvPr>
            <p:ph idx="1"/>
          </p:nvPr>
        </p:nvSpPr>
        <p:spPr>
          <a:xfrm>
            <a:off x="762000" y="1600200"/>
            <a:ext cx="7924800" cy="5062538"/>
          </a:xfrm>
        </p:spPr>
        <p:txBody>
          <a:bodyPr>
            <a:normAutofit fontScale="85000" lnSpcReduction="20000"/>
          </a:bodyPr>
          <a:lstStyle/>
          <a:p>
            <a:pPr marL="0" indent="0" eaLnBrk="1" hangingPunct="1">
              <a:buFont typeface="Arial" charset="0"/>
              <a:buNone/>
            </a:pPr>
            <a:endParaRPr lang="fr-FR" b="1" dirty="0">
              <a:latin typeface="Calibri" charset="0"/>
              <a:sym typeface="Wingdings" charset="0"/>
            </a:endParaRPr>
          </a:p>
          <a:p>
            <a:pPr marL="0" indent="0" eaLnBrk="1" hangingPunct="1">
              <a:buFont typeface="Arial" charset="0"/>
              <a:buNone/>
            </a:pPr>
            <a:endParaRPr lang="fr-FR" b="1" dirty="0">
              <a:latin typeface="Calibri" charset="0"/>
              <a:sym typeface="Wingdings" charset="0"/>
            </a:endParaRPr>
          </a:p>
          <a:p>
            <a:pPr marL="0" indent="0" eaLnBrk="1" hangingPunct="1">
              <a:buFont typeface="Arial" charset="0"/>
              <a:buNone/>
            </a:pPr>
            <a:endParaRPr lang="fr-FR" b="1" dirty="0">
              <a:latin typeface="Calibri" charset="0"/>
              <a:sym typeface="Wingdings" charset="0"/>
            </a:endParaRPr>
          </a:p>
          <a:p>
            <a:pPr marL="0" indent="0">
              <a:buNone/>
            </a:pPr>
            <a:r>
              <a:rPr lang="fr-FR" sz="2100" b="1" dirty="0">
                <a:latin typeface="Calibri" panose="020F0502020204030204" pitchFamily="34" charset="0"/>
                <a:cs typeface="Calibri" panose="020F0502020204030204" pitchFamily="34" charset="0"/>
                <a:sym typeface="Wingdings" charset="0"/>
              </a:rPr>
              <a:t>Trésor </a:t>
            </a:r>
            <a:r>
              <a:rPr lang="fr-FR" sz="2100" dirty="0">
                <a:latin typeface="Calibri" panose="020F0502020204030204" pitchFamily="34" charset="0"/>
                <a:cs typeface="Calibri" panose="020F0502020204030204" pitchFamily="34" charset="0"/>
                <a:sym typeface="Wingdings" charset="0"/>
              </a:rPr>
              <a:t>(</a:t>
            </a:r>
            <a:r>
              <a:rPr lang="fr-FR" sz="2100" dirty="0" err="1">
                <a:latin typeface="Calibri" panose="020F0502020204030204" pitchFamily="34" charset="0"/>
                <a:cs typeface="Calibri" panose="020F0502020204030204" pitchFamily="34" charset="0"/>
                <a:sym typeface="Wingdings" charset="0"/>
              </a:rPr>
              <a:t>Cfr</a:t>
            </a:r>
            <a:r>
              <a:rPr lang="fr-FR" sz="2100" dirty="0">
                <a:latin typeface="Calibri" panose="020F0502020204030204" pitchFamily="34" charset="0"/>
                <a:cs typeface="Calibri" panose="020F0502020204030204" pitchFamily="34" charset="0"/>
                <a:sym typeface="Wingdings" charset="0"/>
              </a:rPr>
              <a:t> – RBC)</a:t>
            </a:r>
            <a:r>
              <a:rPr lang="fr-FR" sz="2100" b="1" dirty="0">
                <a:latin typeface="Calibri" panose="020F0502020204030204" pitchFamily="34" charset="0"/>
                <a:cs typeface="Calibri" panose="020F0502020204030204" pitchFamily="34" charset="0"/>
                <a:sym typeface="Wingdings" charset="0"/>
              </a:rPr>
              <a:t> : </a:t>
            </a:r>
          </a:p>
          <a:p>
            <a:pPr marL="0" indent="0">
              <a:buNone/>
            </a:pPr>
            <a:r>
              <a:rPr lang="fr-FR" sz="1900" dirty="0">
                <a:latin typeface="Calibri" panose="020F0502020204030204" pitchFamily="34" charset="0"/>
                <a:cs typeface="Calibri" panose="020F0502020204030204" pitchFamily="34" charset="0"/>
                <a:sym typeface="Wingdings" charset="0"/>
              </a:rPr>
              <a:t>art. 11 RBC: </a:t>
            </a:r>
          </a:p>
          <a:p>
            <a:pPr marL="228600" lvl="1" indent="0">
              <a:buNone/>
            </a:pPr>
            <a:r>
              <a:rPr lang="fr-FR" sz="1700" dirty="0">
                <a:latin typeface="Calibri" panose="020F0502020204030204" pitchFamily="34" charset="0"/>
                <a:cs typeface="Calibri" panose="020F0502020204030204" pitchFamily="34" charset="0"/>
                <a:sym typeface="Wingdings" charset="0"/>
              </a:rPr>
              <a:t>« </a:t>
            </a:r>
            <a:r>
              <a:rPr lang="fr-FR" dirty="0">
                <a:latin typeface="Calibri" panose="020F0502020204030204" pitchFamily="34" charset="0"/>
                <a:cs typeface="Calibri" panose="020F0502020204030204" pitchFamily="34" charset="0"/>
              </a:rPr>
              <a:t>Le Gouvernement peut procéder, en vue de leur protection, au classement comme </a:t>
            </a:r>
            <a:r>
              <a:rPr lang="fr-FR" b="1" dirty="0">
                <a:latin typeface="Calibri" panose="020F0502020204030204" pitchFamily="34" charset="0"/>
                <a:cs typeface="Calibri" panose="020F0502020204030204" pitchFamily="34" charset="0"/>
              </a:rPr>
              <a:t>trésors</a:t>
            </a:r>
            <a:r>
              <a:rPr lang="fr-FR" dirty="0">
                <a:latin typeface="Calibri" panose="020F0502020204030204" pitchFamily="34" charset="0"/>
                <a:cs typeface="Calibri" panose="020F0502020204030204" pitchFamily="34" charset="0"/>
              </a:rPr>
              <a:t> des </a:t>
            </a:r>
            <a:r>
              <a:rPr lang="fr-FR" b="1" dirty="0">
                <a:latin typeface="Calibri" panose="020F0502020204030204" pitchFamily="34" charset="0"/>
                <a:cs typeface="Calibri" panose="020F0502020204030204" pitchFamily="34" charset="0"/>
              </a:rPr>
              <a:t>biens mobiliers et des collections </a:t>
            </a:r>
            <a:r>
              <a:rPr lang="fr-FR" dirty="0">
                <a:latin typeface="Calibri" panose="020F0502020204030204" pitchFamily="34" charset="0"/>
                <a:cs typeface="Calibri" panose="020F0502020204030204" pitchFamily="34" charset="0"/>
              </a:rPr>
              <a:t>qui, en raison de leur valeur historique, archéologique, artistique, esthétique, scientifique, sociale, technique ou folklorique, doivent être considérés comme </a:t>
            </a:r>
            <a:r>
              <a:rPr lang="fr-FR" b="1" dirty="0">
                <a:latin typeface="Calibri" panose="020F0502020204030204" pitchFamily="34" charset="0"/>
                <a:cs typeface="Calibri" panose="020F0502020204030204" pitchFamily="34" charset="0"/>
              </a:rPr>
              <a:t>rares et essentiels </a:t>
            </a:r>
            <a:r>
              <a:rPr lang="fr-FR" dirty="0">
                <a:latin typeface="Calibri" panose="020F0502020204030204" pitchFamily="34" charset="0"/>
                <a:cs typeface="Calibri" panose="020F0502020204030204" pitchFamily="34" charset="0"/>
              </a:rPr>
              <a:t>pour la Région.</a:t>
            </a:r>
            <a:br>
              <a:rPr lang="fr-FR" dirty="0">
                <a:latin typeface="Calibri" panose="020F0502020204030204" pitchFamily="34" charset="0"/>
                <a:cs typeface="Calibri" panose="020F0502020204030204" pitchFamily="34" charset="0"/>
              </a:rPr>
            </a:br>
            <a:r>
              <a:rPr lang="fr-FR" dirty="0">
                <a:latin typeface="Calibri" panose="020F0502020204030204" pitchFamily="34" charset="0"/>
                <a:cs typeface="Calibri" panose="020F0502020204030204" pitchFamily="34" charset="0"/>
              </a:rPr>
              <a:t>  A l'alinéa 1er, on entend par :</a:t>
            </a:r>
            <a:br>
              <a:rPr lang="fr-FR" dirty="0">
                <a:latin typeface="Calibri" panose="020F0502020204030204" pitchFamily="34" charset="0"/>
                <a:cs typeface="Calibri" panose="020F0502020204030204" pitchFamily="34" charset="0"/>
              </a:rPr>
            </a:br>
            <a:r>
              <a:rPr lang="fr-FR" dirty="0">
                <a:latin typeface="Calibri" panose="020F0502020204030204" pitchFamily="34" charset="0"/>
                <a:cs typeface="Calibri" panose="020F0502020204030204" pitchFamily="34" charset="0"/>
              </a:rPr>
              <a:t>  </a:t>
            </a:r>
            <a:r>
              <a:rPr lang="fr-FR" b="1" dirty="0">
                <a:latin typeface="Calibri" panose="020F0502020204030204" pitchFamily="34" charset="0"/>
                <a:cs typeface="Calibri" panose="020F0502020204030204" pitchFamily="34" charset="0"/>
              </a:rPr>
              <a:t>1° rare :</a:t>
            </a:r>
            <a:r>
              <a:rPr lang="fr-FR" dirty="0">
                <a:latin typeface="Calibri" panose="020F0502020204030204" pitchFamily="34" charset="0"/>
                <a:cs typeface="Calibri" panose="020F0502020204030204" pitchFamily="34" charset="0"/>
              </a:rPr>
              <a:t> un bien culturel dont peu d'exemplaires - identiques ou semblables - sont présents dans le même état sur le territoire de la Région;</a:t>
            </a:r>
            <a:br>
              <a:rPr lang="fr-FR" dirty="0">
                <a:latin typeface="Calibri" panose="020F0502020204030204" pitchFamily="34" charset="0"/>
                <a:cs typeface="Calibri" panose="020F0502020204030204" pitchFamily="34" charset="0"/>
              </a:rPr>
            </a:br>
            <a:r>
              <a:rPr lang="fr-FR" dirty="0">
                <a:latin typeface="Calibri" panose="020F0502020204030204" pitchFamily="34" charset="0"/>
                <a:cs typeface="Calibri" panose="020F0502020204030204" pitchFamily="34" charset="0"/>
              </a:rPr>
              <a:t>  </a:t>
            </a:r>
            <a:r>
              <a:rPr lang="fr-FR" b="1" dirty="0">
                <a:latin typeface="Calibri" panose="020F0502020204030204" pitchFamily="34" charset="0"/>
                <a:cs typeface="Calibri" panose="020F0502020204030204" pitchFamily="34" charset="0"/>
              </a:rPr>
              <a:t>2° essentiel </a:t>
            </a:r>
            <a:r>
              <a:rPr lang="fr-FR" dirty="0">
                <a:latin typeface="Calibri" panose="020F0502020204030204" pitchFamily="34" charset="0"/>
                <a:cs typeface="Calibri" panose="020F0502020204030204" pitchFamily="34" charset="0"/>
              </a:rPr>
              <a:t>: un bien culturel qui a au moins une ou plusieurs des caractéristiques suivantes :</a:t>
            </a:r>
            <a:br>
              <a:rPr lang="fr-FR" dirty="0">
                <a:latin typeface="Calibri" panose="020F0502020204030204" pitchFamily="34" charset="0"/>
                <a:cs typeface="Calibri" panose="020F0502020204030204" pitchFamily="34" charset="0"/>
              </a:rPr>
            </a:br>
            <a:r>
              <a:rPr lang="fr-FR" dirty="0">
                <a:latin typeface="Calibri" panose="020F0502020204030204" pitchFamily="34" charset="0"/>
                <a:cs typeface="Calibri" panose="020F0502020204030204" pitchFamily="34" charset="0"/>
              </a:rPr>
              <a:t>  a) une </a:t>
            </a:r>
            <a:r>
              <a:rPr lang="fr-FR" u="sng" dirty="0">
                <a:latin typeface="Calibri" panose="020F0502020204030204" pitchFamily="34" charset="0"/>
                <a:cs typeface="Calibri" panose="020F0502020204030204" pitchFamily="34" charset="0"/>
              </a:rPr>
              <a:t>valeur particulière pour la mémoire collective</a:t>
            </a:r>
            <a:r>
              <a:rPr lang="fr-FR" dirty="0">
                <a:latin typeface="Calibri" panose="020F0502020204030204" pitchFamily="34" charset="0"/>
                <a:cs typeface="Calibri" panose="020F0502020204030204" pitchFamily="34" charset="0"/>
              </a:rPr>
              <a:t>, par laquelle on entend la fonction de souvenir marqué, entre autres de personnes, d'institutions, d'événements ou de traditions qui sont importants pour la culture, l'histoire ou la pratique de la science;</a:t>
            </a:r>
            <a:br>
              <a:rPr lang="fr-FR" dirty="0">
                <a:latin typeface="Calibri" panose="020F0502020204030204" pitchFamily="34" charset="0"/>
                <a:cs typeface="Calibri" panose="020F0502020204030204" pitchFamily="34" charset="0"/>
              </a:rPr>
            </a:br>
            <a:r>
              <a:rPr lang="fr-FR" dirty="0">
                <a:latin typeface="Calibri" panose="020F0502020204030204" pitchFamily="34" charset="0"/>
                <a:cs typeface="Calibri" panose="020F0502020204030204" pitchFamily="34" charset="0"/>
              </a:rPr>
              <a:t>  b) une </a:t>
            </a:r>
            <a:r>
              <a:rPr lang="fr-FR" u="sng" dirty="0">
                <a:latin typeface="Calibri" panose="020F0502020204030204" pitchFamily="34" charset="0"/>
                <a:cs typeface="Calibri" panose="020F0502020204030204" pitchFamily="34" charset="0"/>
              </a:rPr>
              <a:t>fonction de maillon</a:t>
            </a:r>
            <a:r>
              <a:rPr lang="fr-FR" dirty="0">
                <a:latin typeface="Calibri" panose="020F0502020204030204" pitchFamily="34" charset="0"/>
                <a:cs typeface="Calibri" panose="020F0502020204030204" pitchFamily="34" charset="0"/>
              </a:rPr>
              <a:t>, par laquelle on entend la fonction de maillon pertinent dans un développement important pour l'évolution de l'art, l'histoire de la culture, l'archéologie, l'histoire ou la pratique de la science;</a:t>
            </a:r>
            <a:br>
              <a:rPr lang="fr-FR" dirty="0">
                <a:latin typeface="Calibri" panose="020F0502020204030204" pitchFamily="34" charset="0"/>
                <a:cs typeface="Calibri" panose="020F0502020204030204" pitchFamily="34" charset="0"/>
              </a:rPr>
            </a:br>
            <a:r>
              <a:rPr lang="fr-FR" dirty="0">
                <a:latin typeface="Calibri" panose="020F0502020204030204" pitchFamily="34" charset="0"/>
                <a:cs typeface="Calibri" panose="020F0502020204030204" pitchFamily="34" charset="0"/>
              </a:rPr>
              <a:t>  c) une </a:t>
            </a:r>
            <a:r>
              <a:rPr lang="fr-FR" u="sng" dirty="0">
                <a:latin typeface="Calibri" panose="020F0502020204030204" pitchFamily="34" charset="0"/>
                <a:cs typeface="Calibri" panose="020F0502020204030204" pitchFamily="34" charset="0"/>
              </a:rPr>
              <a:t>valeur d'étalon</a:t>
            </a:r>
            <a:r>
              <a:rPr lang="fr-FR" dirty="0">
                <a:latin typeface="Calibri" panose="020F0502020204030204" pitchFamily="34" charset="0"/>
                <a:cs typeface="Calibri" panose="020F0502020204030204" pitchFamily="34" charset="0"/>
              </a:rPr>
              <a:t>, par laquelle on entend la fonction de contribution importante à l'étude ou à la connaissance d'autres objets importants de l'art, de la culture, de l'archéologie, de l'histoire ou de la science;</a:t>
            </a:r>
            <a:br>
              <a:rPr lang="fr-FR" dirty="0">
                <a:latin typeface="Calibri" panose="020F0502020204030204" pitchFamily="34" charset="0"/>
                <a:cs typeface="Calibri" panose="020F0502020204030204" pitchFamily="34" charset="0"/>
              </a:rPr>
            </a:br>
            <a:r>
              <a:rPr lang="fr-FR" dirty="0">
                <a:latin typeface="Calibri" panose="020F0502020204030204" pitchFamily="34" charset="0"/>
                <a:cs typeface="Calibri" panose="020F0502020204030204" pitchFamily="34" charset="0"/>
              </a:rPr>
              <a:t>  d) une </a:t>
            </a:r>
            <a:r>
              <a:rPr lang="fr-FR" u="sng" dirty="0">
                <a:latin typeface="Calibri" panose="020F0502020204030204" pitchFamily="34" charset="0"/>
                <a:cs typeface="Calibri" panose="020F0502020204030204" pitchFamily="34" charset="0"/>
              </a:rPr>
              <a:t>valeur artistique particulière</a:t>
            </a:r>
            <a:r>
              <a:rPr lang="fr-FR" dirty="0">
                <a:latin typeface="Calibri" panose="020F0502020204030204" pitchFamily="34" charset="0"/>
                <a:cs typeface="Calibri" panose="020F0502020204030204" pitchFamily="34" charset="0"/>
              </a:rPr>
              <a:t>, par laquelle on entend l'importance artistique par rapport à la production artistique connue.</a:t>
            </a:r>
            <a:r>
              <a:rPr lang="fr-FR" sz="2200" dirty="0">
                <a:latin typeface="Calibri" panose="020F0502020204030204" pitchFamily="34" charset="0"/>
                <a:cs typeface="Calibri" panose="020F0502020204030204" pitchFamily="34" charset="0"/>
              </a:rPr>
              <a:t> »</a:t>
            </a:r>
            <a:r>
              <a:rPr lang="fr-FR" sz="2100" dirty="0">
                <a:latin typeface="Calibri" panose="020F0502020204030204" pitchFamily="34" charset="0"/>
                <a:cs typeface="Calibri" panose="020F0502020204030204" pitchFamily="34" charset="0"/>
              </a:rPr>
              <a:t> </a:t>
            </a:r>
            <a:endParaRPr lang="fr-FR" sz="2100" dirty="0">
              <a:latin typeface="Calibri" panose="020F0502020204030204" pitchFamily="34" charset="0"/>
              <a:cs typeface="Calibri" panose="020F0502020204030204" pitchFamily="34" charset="0"/>
              <a:sym typeface="Wingdings" charset="0"/>
            </a:endParaRPr>
          </a:p>
          <a:p>
            <a:pPr marL="0" indent="0" eaLnBrk="1" hangingPunct="1">
              <a:buFont typeface="Arial" charset="0"/>
              <a:buNone/>
            </a:pPr>
            <a:endParaRPr lang="fr-FR" b="1" dirty="0">
              <a:latin typeface="Calibri" charset="0"/>
              <a:sym typeface="Wingdings" charset="0"/>
            </a:endParaRPr>
          </a:p>
        </p:txBody>
      </p:sp>
    </p:spTree>
    <p:extLst>
      <p:ext uri="{BB962C8B-B14F-4D97-AF65-F5344CB8AC3E}">
        <p14:creationId xmlns:p14="http://schemas.microsoft.com/office/powerpoint/2010/main" val="31470098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re 1"/>
          <p:cNvSpPr>
            <a:spLocks noGrp="1" noChangeArrowheads="1"/>
          </p:cNvSpPr>
          <p:nvPr>
            <p:ph type="title"/>
          </p:nvPr>
        </p:nvSpPr>
        <p:spPr/>
        <p:txBody>
          <a:bodyPr/>
          <a:lstStyle/>
          <a:p>
            <a:pPr eaLnBrk="1" hangingPunct="1"/>
            <a:r>
              <a:rPr lang="fr-FR">
                <a:latin typeface="Calibri" charset="0"/>
                <a:sym typeface="Wingdings" charset="0"/>
              </a:rPr>
              <a:t>Définitions patrimoine mobilier</a:t>
            </a:r>
          </a:p>
        </p:txBody>
      </p:sp>
      <p:sp>
        <p:nvSpPr>
          <p:cNvPr id="32770" name="Espace réservé du contenu 2"/>
          <p:cNvSpPr>
            <a:spLocks noGrp="1" noChangeArrowheads="1"/>
          </p:cNvSpPr>
          <p:nvPr>
            <p:ph idx="1"/>
          </p:nvPr>
        </p:nvSpPr>
        <p:spPr>
          <a:xfrm>
            <a:off x="762000" y="1600200"/>
            <a:ext cx="7924800" cy="5062538"/>
          </a:xfrm>
        </p:spPr>
        <p:txBody>
          <a:bodyPr>
            <a:normAutofit fontScale="25000" lnSpcReduction="20000"/>
          </a:bodyPr>
          <a:lstStyle/>
          <a:p>
            <a:pPr marL="0" indent="0" eaLnBrk="1" hangingPunct="1">
              <a:buFont typeface="Arial" charset="0"/>
              <a:buNone/>
            </a:pPr>
            <a:endParaRPr lang="fr-FR" b="1" dirty="0">
              <a:latin typeface="Calibri" charset="0"/>
              <a:sym typeface="Wingdings" charset="0"/>
            </a:endParaRPr>
          </a:p>
          <a:p>
            <a:pPr marL="0" indent="0" eaLnBrk="1" hangingPunct="1">
              <a:buFont typeface="Arial" charset="0"/>
              <a:buNone/>
            </a:pPr>
            <a:endParaRPr lang="fr-FR" b="1" dirty="0">
              <a:latin typeface="Calibri" charset="0"/>
              <a:sym typeface="Wingdings" charset="0"/>
            </a:endParaRPr>
          </a:p>
          <a:p>
            <a:pPr marL="0" indent="0" eaLnBrk="1" hangingPunct="1">
              <a:buFont typeface="Arial" charset="0"/>
              <a:buNone/>
            </a:pPr>
            <a:endParaRPr lang="fr-FR" b="1" dirty="0">
              <a:latin typeface="Calibri" charset="0"/>
              <a:sym typeface="Wingdings" charset="0"/>
            </a:endParaRPr>
          </a:p>
          <a:p>
            <a:pPr marL="0" indent="0" eaLnBrk="1" hangingPunct="1">
              <a:buFont typeface="Arial" charset="0"/>
              <a:buNone/>
            </a:pPr>
            <a:r>
              <a:rPr lang="fr-FR" sz="7200" b="1" dirty="0">
                <a:latin typeface="Calibri" panose="020F0502020204030204" pitchFamily="34" charset="0"/>
                <a:cs typeface="Calibri" panose="020F0502020204030204" pitchFamily="34" charset="0"/>
                <a:sym typeface="Wingdings" charset="0"/>
              </a:rPr>
              <a:t>Pièce maîtresse </a:t>
            </a:r>
            <a:r>
              <a:rPr lang="fr-FR" sz="7200" dirty="0">
                <a:latin typeface="Calibri" panose="020F0502020204030204" pitchFamily="34" charset="0"/>
                <a:cs typeface="Calibri" panose="020F0502020204030204" pitchFamily="34" charset="0"/>
                <a:sym typeface="Wingdings" charset="0"/>
              </a:rPr>
              <a:t>(</a:t>
            </a:r>
            <a:r>
              <a:rPr lang="fr-FR" sz="7200" dirty="0" err="1">
                <a:latin typeface="Calibri" panose="020F0502020204030204" pitchFamily="34" charset="0"/>
                <a:cs typeface="Calibri" panose="020F0502020204030204" pitchFamily="34" charset="0"/>
                <a:sym typeface="Wingdings" charset="0"/>
              </a:rPr>
              <a:t>Cfl</a:t>
            </a:r>
            <a:r>
              <a:rPr lang="fr-FR" sz="7200" dirty="0">
                <a:latin typeface="Calibri" panose="020F0502020204030204" pitchFamily="34" charset="0"/>
                <a:cs typeface="Calibri" panose="020F0502020204030204" pitchFamily="34" charset="0"/>
                <a:sym typeface="Wingdings" charset="0"/>
              </a:rPr>
              <a:t>): </a:t>
            </a:r>
          </a:p>
          <a:p>
            <a:pPr marL="0" indent="0">
              <a:buNone/>
            </a:pPr>
            <a:r>
              <a:rPr lang="fr-FR" sz="7200" dirty="0">
                <a:latin typeface="Calibri" panose="020F0502020204030204" pitchFamily="34" charset="0"/>
                <a:cs typeface="Calibri" panose="020F0502020204030204" pitchFamily="34" charset="0"/>
                <a:sym typeface="Wingdings" charset="0"/>
              </a:rPr>
              <a:t>Art.4 Décret </a:t>
            </a:r>
            <a:r>
              <a:rPr lang="fr-FR" sz="7200" dirty="0" err="1">
                <a:latin typeface="Calibri" panose="020F0502020204030204" pitchFamily="34" charset="0"/>
                <a:cs typeface="Calibri" panose="020F0502020204030204" pitchFamily="34" charset="0"/>
                <a:sym typeface="Wingdings" charset="0"/>
              </a:rPr>
              <a:t>Cfl</a:t>
            </a:r>
            <a:r>
              <a:rPr lang="fr-FR" sz="7200" dirty="0">
                <a:latin typeface="Calibri" panose="020F0502020204030204" pitchFamily="34" charset="0"/>
                <a:cs typeface="Calibri" panose="020F0502020204030204" pitchFamily="34" charset="0"/>
                <a:sym typeface="Wingdings" charset="0"/>
              </a:rPr>
              <a:t>: </a:t>
            </a:r>
          </a:p>
          <a:p>
            <a:pPr marL="228600" lvl="1" indent="0">
              <a:buNone/>
            </a:pPr>
            <a:r>
              <a:rPr lang="fr-FR" sz="5600" dirty="0">
                <a:latin typeface="Calibri" panose="020F0502020204030204" pitchFamily="34" charset="0"/>
                <a:cs typeface="Calibri" panose="020F0502020204030204" pitchFamily="34" charset="0"/>
                <a:sym typeface="Wingdings" charset="0"/>
              </a:rPr>
              <a:t>« </a:t>
            </a:r>
            <a:r>
              <a:rPr lang="fr-BE" sz="5600" dirty="0">
                <a:latin typeface="Calibri" panose="020F0502020204030204" pitchFamily="34" charset="0"/>
                <a:cs typeface="Calibri" panose="020F0502020204030204" pitchFamily="34" charset="0"/>
              </a:rPr>
              <a:t>Un </a:t>
            </a:r>
            <a:r>
              <a:rPr lang="fr-BE" sz="5600" b="1" dirty="0">
                <a:latin typeface="Calibri" panose="020F0502020204030204" pitchFamily="34" charset="0"/>
                <a:cs typeface="Calibri" panose="020F0502020204030204" pitchFamily="34" charset="0"/>
              </a:rPr>
              <a:t>bien mobilier ou une collection </a:t>
            </a:r>
            <a:r>
              <a:rPr lang="fr-BE" sz="5600" dirty="0">
                <a:latin typeface="Calibri" panose="020F0502020204030204" pitchFamily="34" charset="0"/>
                <a:cs typeface="Calibri" panose="020F0502020204030204" pitchFamily="34" charset="0"/>
              </a:rPr>
              <a:t>vaut comme </a:t>
            </a:r>
            <a:r>
              <a:rPr lang="fr-BE" sz="5600" b="1" dirty="0">
                <a:latin typeface="Calibri" panose="020F0502020204030204" pitchFamily="34" charset="0"/>
                <a:cs typeface="Calibri" panose="020F0502020204030204" pitchFamily="34" charset="0"/>
              </a:rPr>
              <a:t>pièce maîtresse </a:t>
            </a:r>
            <a:r>
              <a:rPr lang="fr-BE" sz="5600" dirty="0">
                <a:latin typeface="Calibri" panose="020F0502020204030204" pitchFamily="34" charset="0"/>
                <a:cs typeface="Calibri" panose="020F0502020204030204" pitchFamily="34" charset="0"/>
              </a:rPr>
              <a:t>lorsque, en raison de son importance archéologique, historique, historico-culturelle, artistique ou scientifique pour la Communauté flamande, il/elle doit être considéré(e) comme rare et indispensable.</a:t>
            </a:r>
            <a:br>
              <a:rPr lang="fr-BE" sz="5600" dirty="0">
                <a:latin typeface="Calibri" panose="020F0502020204030204" pitchFamily="34" charset="0"/>
                <a:cs typeface="Calibri" panose="020F0502020204030204" pitchFamily="34" charset="0"/>
              </a:rPr>
            </a:br>
            <a:r>
              <a:rPr lang="fr-BE" sz="5600" dirty="0">
                <a:latin typeface="Calibri" panose="020F0502020204030204" pitchFamily="34" charset="0"/>
                <a:cs typeface="Calibri" panose="020F0502020204030204" pitchFamily="34" charset="0"/>
              </a:rPr>
              <a:t>  Dans l'alinéa premier, on entend par :</a:t>
            </a:r>
            <a:br>
              <a:rPr lang="fr-BE" sz="5600" dirty="0">
                <a:latin typeface="Calibri" panose="020F0502020204030204" pitchFamily="34" charset="0"/>
                <a:cs typeface="Calibri" panose="020F0502020204030204" pitchFamily="34" charset="0"/>
              </a:rPr>
            </a:br>
            <a:r>
              <a:rPr lang="fr-BE" sz="5600" dirty="0">
                <a:latin typeface="Calibri" panose="020F0502020204030204" pitchFamily="34" charset="0"/>
                <a:cs typeface="Calibri" panose="020F0502020204030204" pitchFamily="34" charset="0"/>
              </a:rPr>
              <a:t>  </a:t>
            </a:r>
            <a:r>
              <a:rPr lang="fr-BE" sz="5600" b="1" dirty="0">
                <a:latin typeface="Calibri" panose="020F0502020204030204" pitchFamily="34" charset="0"/>
                <a:cs typeface="Calibri" panose="020F0502020204030204" pitchFamily="34" charset="0"/>
              </a:rPr>
              <a:t>1° rare </a:t>
            </a:r>
            <a:r>
              <a:rPr lang="fr-BE" sz="5600" dirty="0">
                <a:latin typeface="Calibri" panose="020F0502020204030204" pitchFamily="34" charset="0"/>
                <a:cs typeface="Calibri" panose="020F0502020204030204" pitchFamily="34" charset="0"/>
              </a:rPr>
              <a:t>: un bien mobilier ou une collection dont peu d'exemplaires - identiques ou semblables - sont présents dans le même état au sein de la Communauté flamande ;</a:t>
            </a:r>
            <a:br>
              <a:rPr lang="fr-BE" sz="5600" dirty="0">
                <a:latin typeface="Calibri" panose="020F0502020204030204" pitchFamily="34" charset="0"/>
                <a:cs typeface="Calibri" panose="020F0502020204030204" pitchFamily="34" charset="0"/>
              </a:rPr>
            </a:br>
            <a:r>
              <a:rPr lang="fr-BE" sz="5600" dirty="0">
                <a:latin typeface="Calibri" panose="020F0502020204030204" pitchFamily="34" charset="0"/>
                <a:cs typeface="Calibri" panose="020F0502020204030204" pitchFamily="34" charset="0"/>
              </a:rPr>
              <a:t>  </a:t>
            </a:r>
            <a:r>
              <a:rPr lang="fr-BE" sz="5600" b="1" dirty="0">
                <a:latin typeface="Calibri" panose="020F0502020204030204" pitchFamily="34" charset="0"/>
                <a:cs typeface="Calibri" panose="020F0502020204030204" pitchFamily="34" charset="0"/>
              </a:rPr>
              <a:t>2° indispensable </a:t>
            </a:r>
            <a:r>
              <a:rPr lang="fr-BE" sz="5600" dirty="0">
                <a:latin typeface="Calibri" panose="020F0502020204030204" pitchFamily="34" charset="0"/>
                <a:cs typeface="Calibri" panose="020F0502020204030204" pitchFamily="34" charset="0"/>
              </a:rPr>
              <a:t>: un bien mobilier, ou une collection, qui a au moins une ou plusieurs des caractéristiques suivantes :</a:t>
            </a:r>
            <a:br>
              <a:rPr lang="fr-BE" sz="5600" dirty="0">
                <a:latin typeface="Calibri" panose="020F0502020204030204" pitchFamily="34" charset="0"/>
                <a:cs typeface="Calibri" panose="020F0502020204030204" pitchFamily="34" charset="0"/>
              </a:rPr>
            </a:br>
            <a:r>
              <a:rPr lang="fr-BE" sz="5600" dirty="0">
                <a:latin typeface="Calibri" panose="020F0502020204030204" pitchFamily="34" charset="0"/>
                <a:cs typeface="Calibri" panose="020F0502020204030204" pitchFamily="34" charset="0"/>
              </a:rPr>
              <a:t> a) une </a:t>
            </a:r>
            <a:r>
              <a:rPr lang="fr-BE" sz="5600" u="sng" dirty="0">
                <a:latin typeface="Calibri" panose="020F0502020204030204" pitchFamily="34" charset="0"/>
                <a:cs typeface="Calibri" panose="020F0502020204030204" pitchFamily="34" charset="0"/>
              </a:rPr>
              <a:t>valeur particulière pour la mémoire collective</a:t>
            </a:r>
            <a:r>
              <a:rPr lang="fr-BE" sz="5600" dirty="0">
                <a:latin typeface="Calibri" panose="020F0502020204030204" pitchFamily="34" charset="0"/>
                <a:cs typeface="Calibri" panose="020F0502020204030204" pitchFamily="34" charset="0"/>
              </a:rPr>
              <a:t>, par laquelle on entend la fonction de souvenir marqué, entre autres de personnes, d'institutions, d'événements ou de traditions qui sont importantes pour la culture, l'histoire ou la pratique de la science de la Flandre ;</a:t>
            </a:r>
            <a:br>
              <a:rPr lang="fr-BE" sz="5600" dirty="0">
                <a:latin typeface="Calibri" panose="020F0502020204030204" pitchFamily="34" charset="0"/>
                <a:cs typeface="Calibri" panose="020F0502020204030204" pitchFamily="34" charset="0"/>
              </a:rPr>
            </a:br>
            <a:r>
              <a:rPr lang="fr-BE" sz="5600" dirty="0">
                <a:latin typeface="Calibri" panose="020F0502020204030204" pitchFamily="34" charset="0"/>
                <a:cs typeface="Calibri" panose="020F0502020204030204" pitchFamily="34" charset="0"/>
              </a:rPr>
              <a:t>  b) une </a:t>
            </a:r>
            <a:r>
              <a:rPr lang="fr-BE" sz="5600" u="sng" dirty="0">
                <a:latin typeface="Calibri" panose="020F0502020204030204" pitchFamily="34" charset="0"/>
                <a:cs typeface="Calibri" panose="020F0502020204030204" pitchFamily="34" charset="0"/>
              </a:rPr>
              <a:t>fonction de maillon</a:t>
            </a:r>
            <a:r>
              <a:rPr lang="fr-BE" sz="5600" dirty="0">
                <a:latin typeface="Calibri" panose="020F0502020204030204" pitchFamily="34" charset="0"/>
                <a:cs typeface="Calibri" panose="020F0502020204030204" pitchFamily="34" charset="0"/>
              </a:rPr>
              <a:t>, par laquelle on entend la fonction de maillon pertinent dans un développement important pour l'évolution de l'art, l'histoire de la culture, l'archéologie, l'histoire ou la pratique de la science ;</a:t>
            </a:r>
            <a:br>
              <a:rPr lang="fr-BE" sz="5600" dirty="0">
                <a:latin typeface="Calibri" panose="020F0502020204030204" pitchFamily="34" charset="0"/>
                <a:cs typeface="Calibri" panose="020F0502020204030204" pitchFamily="34" charset="0"/>
              </a:rPr>
            </a:br>
            <a:r>
              <a:rPr lang="fr-BE" sz="5600" dirty="0">
                <a:latin typeface="Calibri" panose="020F0502020204030204" pitchFamily="34" charset="0"/>
                <a:cs typeface="Calibri" panose="020F0502020204030204" pitchFamily="34" charset="0"/>
              </a:rPr>
              <a:t>  c) une </a:t>
            </a:r>
            <a:r>
              <a:rPr lang="fr-BE" sz="5600" u="sng" dirty="0">
                <a:latin typeface="Calibri" panose="020F0502020204030204" pitchFamily="34" charset="0"/>
                <a:cs typeface="Calibri" panose="020F0502020204030204" pitchFamily="34" charset="0"/>
              </a:rPr>
              <a:t>valeur d'étalon</a:t>
            </a:r>
            <a:r>
              <a:rPr lang="fr-BE" sz="5600" dirty="0">
                <a:latin typeface="Calibri" panose="020F0502020204030204" pitchFamily="34" charset="0"/>
                <a:cs typeface="Calibri" panose="020F0502020204030204" pitchFamily="34" charset="0"/>
              </a:rPr>
              <a:t>, par laquelle on entend la fonction de contribution importante à l'étude ou la connaissance d'autres objets importants de l'art, de la culture, de l'archéologie, de l'histoire ou de la science ;</a:t>
            </a:r>
            <a:br>
              <a:rPr lang="fr-BE" sz="5600" dirty="0">
                <a:latin typeface="Calibri" panose="020F0502020204030204" pitchFamily="34" charset="0"/>
                <a:cs typeface="Calibri" panose="020F0502020204030204" pitchFamily="34" charset="0"/>
              </a:rPr>
            </a:br>
            <a:r>
              <a:rPr lang="fr-BE" sz="5600" dirty="0">
                <a:latin typeface="Calibri" panose="020F0502020204030204" pitchFamily="34" charset="0"/>
                <a:cs typeface="Calibri" panose="020F0502020204030204" pitchFamily="34" charset="0"/>
              </a:rPr>
              <a:t>  d) une </a:t>
            </a:r>
            <a:r>
              <a:rPr lang="fr-BE" sz="5600" u="sng" dirty="0">
                <a:latin typeface="Calibri" panose="020F0502020204030204" pitchFamily="34" charset="0"/>
                <a:cs typeface="Calibri" panose="020F0502020204030204" pitchFamily="34" charset="0"/>
              </a:rPr>
              <a:t>valeur artistique particulière</a:t>
            </a:r>
            <a:r>
              <a:rPr lang="fr-BE" sz="5600" dirty="0">
                <a:latin typeface="Calibri" panose="020F0502020204030204" pitchFamily="34" charset="0"/>
                <a:cs typeface="Calibri" panose="020F0502020204030204" pitchFamily="34" charset="0"/>
              </a:rPr>
              <a:t>, par laquelle on entend l'importance artistique par rapport à la production artistique connue. </a:t>
            </a:r>
            <a:r>
              <a:rPr lang="fr-FR" sz="5600" dirty="0">
                <a:latin typeface="Calibri" panose="020F0502020204030204" pitchFamily="34" charset="0"/>
                <a:cs typeface="Calibri" panose="020F0502020204030204" pitchFamily="34" charset="0"/>
                <a:sym typeface="Wingdings" charset="0"/>
              </a:rPr>
              <a:t> » </a:t>
            </a:r>
          </a:p>
          <a:p>
            <a:pPr marL="0" indent="0" eaLnBrk="1" hangingPunct="1">
              <a:buFont typeface="Arial" charset="0"/>
              <a:buNone/>
            </a:pPr>
            <a:r>
              <a:rPr lang="fr-FR" sz="7200" dirty="0">
                <a:latin typeface="Calibri" panose="020F0502020204030204" pitchFamily="34" charset="0"/>
                <a:cs typeface="Calibri" panose="020F0502020204030204" pitchFamily="34" charset="0"/>
                <a:sym typeface="Wingdings" pitchFamily="2" charset="2"/>
              </a:rPr>
              <a:t>+ mécanisme du </a:t>
            </a:r>
            <a:r>
              <a:rPr lang="fr-FR" sz="7200" b="1" i="1" dirty="0" err="1">
                <a:latin typeface="Calibri" panose="020F0502020204030204" pitchFamily="34" charset="0"/>
                <a:cs typeface="Calibri" panose="020F0502020204030204" pitchFamily="34" charset="0"/>
                <a:sym typeface="Wingdings" pitchFamily="2" charset="2"/>
              </a:rPr>
              <a:t>ruling</a:t>
            </a:r>
            <a:r>
              <a:rPr lang="fr-FR" sz="6400" dirty="0">
                <a:latin typeface="Calibri" panose="020F0502020204030204" pitchFamily="34" charset="0"/>
                <a:cs typeface="Calibri" panose="020F0502020204030204" pitchFamily="34" charset="0"/>
                <a:sym typeface="Wingdings" pitchFamily="2" charset="2"/>
              </a:rPr>
              <a:t>					</a:t>
            </a:r>
            <a:endParaRPr lang="fr-FR" sz="6400" b="1" dirty="0">
              <a:latin typeface="Calibri" panose="020F0502020204030204" pitchFamily="34" charset="0"/>
              <a:cs typeface="Calibri" panose="020F0502020204030204" pitchFamily="34" charset="0"/>
              <a:sym typeface="Wingdings" charset="0"/>
            </a:endParaRPr>
          </a:p>
        </p:txBody>
      </p:sp>
    </p:spTree>
    <p:extLst>
      <p:ext uri="{BB962C8B-B14F-4D97-AF65-F5344CB8AC3E}">
        <p14:creationId xmlns:p14="http://schemas.microsoft.com/office/powerpoint/2010/main" val="263147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re 1"/>
          <p:cNvSpPr>
            <a:spLocks noGrp="1" noChangeArrowheads="1"/>
          </p:cNvSpPr>
          <p:nvPr>
            <p:ph type="title"/>
          </p:nvPr>
        </p:nvSpPr>
        <p:spPr/>
        <p:txBody>
          <a:bodyPr/>
          <a:lstStyle/>
          <a:p>
            <a:pPr eaLnBrk="1" hangingPunct="1"/>
            <a:r>
              <a:rPr lang="fr-FR">
                <a:latin typeface="Calibri" charset="0"/>
                <a:sym typeface="Wingdings" charset="0"/>
              </a:rPr>
              <a:t>Instruments de protection</a:t>
            </a:r>
          </a:p>
        </p:txBody>
      </p:sp>
      <p:sp>
        <p:nvSpPr>
          <p:cNvPr id="33794" name="Espace réservé du contenu 2"/>
          <p:cNvSpPr>
            <a:spLocks noGrp="1" noChangeArrowheads="1"/>
          </p:cNvSpPr>
          <p:nvPr>
            <p:ph idx="1"/>
          </p:nvPr>
        </p:nvSpPr>
        <p:spPr>
          <a:xfrm>
            <a:off x="457200" y="1600200"/>
            <a:ext cx="8229600" cy="5062538"/>
          </a:xfrm>
        </p:spPr>
        <p:txBody>
          <a:bodyPr/>
          <a:lstStyle/>
          <a:p>
            <a:pPr marL="0" indent="0" eaLnBrk="1" hangingPunct="1">
              <a:buFont typeface="Arial" charset="0"/>
              <a:buNone/>
            </a:pPr>
            <a:endParaRPr lang="fr-FR" b="1" dirty="0">
              <a:latin typeface="Calibri" charset="0"/>
              <a:sym typeface="Wingdings" charset="0"/>
            </a:endParaRPr>
          </a:p>
          <a:p>
            <a:pPr marL="0" indent="0" eaLnBrk="1" hangingPunct="1">
              <a:buFont typeface="Arial" charset="0"/>
              <a:buNone/>
            </a:pPr>
            <a:endParaRPr lang="fr-FR" b="1" dirty="0">
              <a:latin typeface="Calibri" charset="0"/>
              <a:sym typeface="Wingdings" charset="0"/>
            </a:endParaRPr>
          </a:p>
          <a:p>
            <a:pPr marL="0" indent="0" eaLnBrk="1" hangingPunct="1">
              <a:buFont typeface="Arial" charset="0"/>
              <a:buNone/>
            </a:pPr>
            <a:r>
              <a:rPr lang="fr-FR" b="1" dirty="0">
                <a:latin typeface="Calibri" charset="0"/>
                <a:sym typeface="Wingdings" charset="0"/>
              </a:rPr>
              <a:t>Inventaire</a:t>
            </a:r>
            <a:r>
              <a:rPr lang="fr-FR" dirty="0">
                <a:latin typeface="Calibri" charset="0"/>
                <a:sym typeface="Wingdings" charset="0"/>
              </a:rPr>
              <a:t>: </a:t>
            </a:r>
            <a:r>
              <a:rPr lang="fr-FR" dirty="0" err="1">
                <a:latin typeface="Calibri" charset="0"/>
                <a:sym typeface="Wingdings" charset="0"/>
              </a:rPr>
              <a:t>Cfr</a:t>
            </a:r>
            <a:r>
              <a:rPr lang="fr-FR" dirty="0">
                <a:latin typeface="Calibri" charset="0"/>
                <a:sym typeface="Wingdings" charset="0"/>
              </a:rPr>
              <a:t> (Cf. inventaires de l’IRPA) – RBC – CG (?)</a:t>
            </a:r>
          </a:p>
          <a:p>
            <a:pPr marL="0" indent="0" eaLnBrk="1" hangingPunct="1">
              <a:buFont typeface="Arial" charset="0"/>
              <a:buNone/>
            </a:pPr>
            <a:r>
              <a:rPr lang="fr-FR" b="1" dirty="0">
                <a:latin typeface="Calibri" charset="0"/>
                <a:sym typeface="Wingdings" charset="0"/>
              </a:rPr>
              <a:t>(pas d’inventaire) : </a:t>
            </a:r>
            <a:r>
              <a:rPr lang="fr-FR" dirty="0" err="1">
                <a:latin typeface="Calibri" charset="0"/>
                <a:sym typeface="Wingdings" charset="0"/>
              </a:rPr>
              <a:t>Cfl</a:t>
            </a:r>
            <a:endParaRPr lang="fr-FR" dirty="0">
              <a:latin typeface="Calibri" charset="0"/>
              <a:sym typeface="Wingdings" charset="0"/>
            </a:endParaRPr>
          </a:p>
          <a:p>
            <a:pPr marL="0" indent="0" eaLnBrk="1" hangingPunct="1">
              <a:buFont typeface="Arial" charset="0"/>
              <a:buNone/>
            </a:pPr>
            <a:endParaRPr lang="fr-FR" b="1" dirty="0">
              <a:latin typeface="Calibri" charset="0"/>
              <a:sym typeface="Wingdings" charset="0"/>
            </a:endParaRPr>
          </a:p>
          <a:p>
            <a:pPr marL="0" indent="0" eaLnBrk="1" hangingPunct="1">
              <a:buFont typeface="Arial" charset="0"/>
              <a:buNone/>
            </a:pPr>
            <a:r>
              <a:rPr lang="fr-FR" b="1" dirty="0">
                <a:latin typeface="Calibri" charset="0"/>
                <a:sym typeface="Wingdings" charset="0"/>
              </a:rPr>
              <a:t>Protection provisoire</a:t>
            </a:r>
            <a:r>
              <a:rPr lang="fr-FR" dirty="0">
                <a:latin typeface="Calibri" charset="0"/>
                <a:sym typeface="Wingdings" charset="0"/>
              </a:rPr>
              <a:t> : mesures d’urgence </a:t>
            </a:r>
            <a:r>
              <a:rPr lang="fr-FR" dirty="0" err="1">
                <a:latin typeface="Calibri" charset="0"/>
                <a:sym typeface="Wingdings" charset="0"/>
              </a:rPr>
              <a:t>Cfr</a:t>
            </a:r>
            <a:r>
              <a:rPr lang="fr-FR" dirty="0">
                <a:latin typeface="Calibri" charset="0"/>
                <a:sym typeface="Wingdings" charset="0"/>
              </a:rPr>
              <a:t> - arrêté de classement provisoire en RBC</a:t>
            </a:r>
            <a:endParaRPr lang="fr-FR" b="1" dirty="0">
              <a:latin typeface="Calibri" charset="0"/>
              <a:sym typeface="Wingdings" charset="0"/>
            </a:endParaRPr>
          </a:p>
          <a:p>
            <a:pPr marL="0" indent="0" eaLnBrk="1" hangingPunct="1">
              <a:buFont typeface="Arial" charset="0"/>
              <a:buNone/>
            </a:pPr>
            <a:endParaRPr lang="fr-FR" b="1" dirty="0">
              <a:latin typeface="Calibri" charset="0"/>
              <a:sym typeface="Wingdings" charset="0"/>
            </a:endParaRPr>
          </a:p>
          <a:p>
            <a:pPr marL="0" indent="0" eaLnBrk="1" hangingPunct="1">
              <a:buFont typeface="Arial" charset="0"/>
              <a:buNone/>
            </a:pPr>
            <a:r>
              <a:rPr lang="fr-FR" b="1" dirty="0">
                <a:latin typeface="Calibri" charset="0"/>
                <a:sym typeface="Wingdings" charset="0"/>
              </a:rPr>
              <a:t>Classement / protection définitive</a:t>
            </a:r>
            <a:r>
              <a:rPr lang="fr-FR" dirty="0">
                <a:latin typeface="Calibri" charset="0"/>
                <a:sym typeface="Wingdings" charset="0"/>
              </a:rPr>
              <a:t> : </a:t>
            </a:r>
            <a:r>
              <a:rPr lang="fr-FR" dirty="0" err="1">
                <a:latin typeface="Calibri" charset="0"/>
                <a:sym typeface="Wingdings" charset="0"/>
              </a:rPr>
              <a:t>Cfr</a:t>
            </a:r>
            <a:r>
              <a:rPr lang="fr-FR" dirty="0">
                <a:latin typeface="Calibri" charset="0"/>
                <a:sym typeface="Wingdings" charset="0"/>
              </a:rPr>
              <a:t> – </a:t>
            </a:r>
            <a:r>
              <a:rPr lang="fr-FR" dirty="0" err="1">
                <a:latin typeface="Calibri" charset="0"/>
                <a:sym typeface="Wingdings" charset="0"/>
              </a:rPr>
              <a:t>Cfl</a:t>
            </a:r>
            <a:r>
              <a:rPr lang="fr-FR" dirty="0">
                <a:latin typeface="Calibri" charset="0"/>
                <a:sym typeface="Wingdings" charset="0"/>
              </a:rPr>
              <a:t> – CG - RBC</a:t>
            </a:r>
            <a:endParaRPr lang="fr-FR" b="1" dirty="0">
              <a:latin typeface="Calibri" charset="0"/>
              <a:sym typeface="Wingdings"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06B890-4E79-E340-A428-872646D0A05A}"/>
              </a:ext>
            </a:extLst>
          </p:cNvPr>
          <p:cNvPicPr>
            <a:picLocks noChangeAspect="1"/>
          </p:cNvPicPr>
          <p:nvPr/>
        </p:nvPicPr>
        <p:blipFill>
          <a:blip r:embed="rId2"/>
          <a:stretch>
            <a:fillRect/>
          </a:stretch>
        </p:blipFill>
        <p:spPr>
          <a:xfrm>
            <a:off x="1901439" y="0"/>
            <a:ext cx="5341121" cy="6858000"/>
          </a:xfrm>
          <a:prstGeom prst="rect">
            <a:avLst/>
          </a:prstGeom>
        </p:spPr>
      </p:pic>
      <p:sp>
        <p:nvSpPr>
          <p:cNvPr id="9" name="TextBox 8">
            <a:extLst>
              <a:ext uri="{FF2B5EF4-FFF2-40B4-BE49-F238E27FC236}">
                <a16:creationId xmlns:a16="http://schemas.microsoft.com/office/drawing/2014/main" id="{AD052205-B838-A944-9BB5-C42A04890719}"/>
              </a:ext>
            </a:extLst>
          </p:cNvPr>
          <p:cNvSpPr txBox="1"/>
          <p:nvPr/>
        </p:nvSpPr>
        <p:spPr>
          <a:xfrm>
            <a:off x="7598230" y="968828"/>
            <a:ext cx="1404256" cy="5632311"/>
          </a:xfrm>
          <a:prstGeom prst="rect">
            <a:avLst/>
          </a:prstGeom>
          <a:noFill/>
        </p:spPr>
        <p:txBody>
          <a:bodyPr wrap="square" rtlCol="0">
            <a:spAutoFit/>
          </a:bodyPr>
          <a:lstStyle/>
          <a:p>
            <a:r>
              <a:rPr lang="en-GB" dirty="0"/>
              <a:t>Le </a:t>
            </a:r>
            <a:r>
              <a:rPr lang="en-GB" dirty="0" err="1"/>
              <a:t>retable</a:t>
            </a:r>
            <a:r>
              <a:rPr lang="en-GB" dirty="0"/>
              <a:t> de Saint-Denis-</a:t>
            </a:r>
            <a:r>
              <a:rPr lang="en-GB" dirty="0" err="1"/>
              <a:t>en</a:t>
            </a:r>
            <a:r>
              <a:rPr lang="en-GB" dirty="0"/>
              <a:t>-</a:t>
            </a:r>
            <a:r>
              <a:rPr lang="en-GB" dirty="0" err="1"/>
              <a:t>Brocqueroi</a:t>
            </a:r>
            <a:r>
              <a:rPr lang="en-GB" dirty="0"/>
              <a:t>, </a:t>
            </a:r>
            <a:r>
              <a:rPr lang="en-GB" dirty="0" err="1"/>
              <a:t>vers</a:t>
            </a:r>
            <a:r>
              <a:rPr lang="en-GB" dirty="0"/>
              <a:t> 1460</a:t>
            </a:r>
          </a:p>
          <a:p>
            <a:endParaRPr lang="en-GB" dirty="0"/>
          </a:p>
          <a:p>
            <a:r>
              <a:rPr lang="en-GB" dirty="0" err="1"/>
              <a:t>Propriété</a:t>
            </a:r>
            <a:r>
              <a:rPr lang="en-GB" dirty="0"/>
              <a:t> </a:t>
            </a:r>
            <a:r>
              <a:rPr lang="en-GB" dirty="0" err="1"/>
              <a:t>privée</a:t>
            </a:r>
            <a:r>
              <a:rPr lang="en-GB" dirty="0"/>
              <a:t> (</a:t>
            </a:r>
            <a:r>
              <a:rPr lang="en-GB" dirty="0" err="1"/>
              <a:t>Havré</a:t>
            </a:r>
            <a:r>
              <a:rPr lang="en-GB" dirty="0"/>
              <a:t>, Mons)</a:t>
            </a:r>
          </a:p>
          <a:p>
            <a:endParaRPr lang="en-GB" dirty="0"/>
          </a:p>
          <a:p>
            <a:r>
              <a:rPr lang="en-GB" dirty="0" err="1"/>
              <a:t>Vendu</a:t>
            </a:r>
            <a:r>
              <a:rPr lang="en-GB" dirty="0"/>
              <a:t> le 30 </a:t>
            </a:r>
            <a:r>
              <a:rPr lang="en-GB" dirty="0" err="1"/>
              <a:t>mai</a:t>
            </a:r>
            <a:r>
              <a:rPr lang="en-GB" dirty="0"/>
              <a:t> 2021 pour 1.007.500 €</a:t>
            </a:r>
          </a:p>
          <a:p>
            <a:endParaRPr lang="en-GB" dirty="0"/>
          </a:p>
          <a:p>
            <a:r>
              <a:rPr lang="en-GB" dirty="0"/>
              <a:t>© </a:t>
            </a:r>
            <a:r>
              <a:rPr lang="en-GB" dirty="0" err="1"/>
              <a:t>Anthenor</a:t>
            </a:r>
            <a:r>
              <a:rPr lang="en-GB" dirty="0"/>
              <a:t> Auction</a:t>
            </a:r>
          </a:p>
          <a:p>
            <a:endParaRPr lang="en-GB" dirty="0"/>
          </a:p>
          <a:p>
            <a:endParaRPr lang="en-GB" dirty="0"/>
          </a:p>
        </p:txBody>
      </p:sp>
    </p:spTree>
    <p:extLst>
      <p:ext uri="{BB962C8B-B14F-4D97-AF65-F5344CB8AC3E}">
        <p14:creationId xmlns:p14="http://schemas.microsoft.com/office/powerpoint/2010/main" val="383742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re 1"/>
          <p:cNvSpPr>
            <a:spLocks noGrp="1" noChangeArrowheads="1"/>
          </p:cNvSpPr>
          <p:nvPr>
            <p:ph type="title"/>
          </p:nvPr>
        </p:nvSpPr>
        <p:spPr/>
        <p:txBody>
          <a:bodyPr/>
          <a:lstStyle/>
          <a:p>
            <a:pPr eaLnBrk="1" hangingPunct="1"/>
            <a:r>
              <a:rPr lang="fr-FR" dirty="0">
                <a:latin typeface="Calibri" charset="0"/>
                <a:sym typeface="Wingdings" charset="0"/>
              </a:rPr>
              <a:t>FWB</a:t>
            </a:r>
          </a:p>
        </p:txBody>
      </p:sp>
      <p:sp>
        <p:nvSpPr>
          <p:cNvPr id="33794" name="Espace réservé du contenu 2"/>
          <p:cNvSpPr>
            <a:spLocks noGrp="1" noChangeArrowheads="1"/>
          </p:cNvSpPr>
          <p:nvPr>
            <p:ph idx="1"/>
          </p:nvPr>
        </p:nvSpPr>
        <p:spPr>
          <a:xfrm>
            <a:off x="457200" y="1600200"/>
            <a:ext cx="8229600" cy="5062538"/>
          </a:xfrm>
        </p:spPr>
        <p:txBody>
          <a:bodyPr>
            <a:normAutofit/>
          </a:bodyPr>
          <a:lstStyle/>
          <a:p>
            <a:pPr marL="0" indent="0" eaLnBrk="1" hangingPunct="1">
              <a:buFont typeface="Arial" charset="0"/>
              <a:buNone/>
            </a:pPr>
            <a:endParaRPr lang="fr-FR" b="1" dirty="0">
              <a:latin typeface="Calibri" charset="0"/>
              <a:sym typeface="Wingdings" charset="0"/>
            </a:endParaRPr>
          </a:p>
          <a:p>
            <a:pPr marL="0" indent="0" eaLnBrk="1" hangingPunct="1">
              <a:buFont typeface="Arial" charset="0"/>
              <a:buNone/>
            </a:pPr>
            <a:endParaRPr lang="fr-FR" b="1" dirty="0">
              <a:latin typeface="Calibri" charset="0"/>
              <a:sym typeface="Wingdings" charset="0"/>
            </a:endParaRPr>
          </a:p>
          <a:p>
            <a:pPr marL="0" indent="0" eaLnBrk="1" hangingPunct="1">
              <a:buFont typeface="Arial" charset="0"/>
              <a:buNone/>
            </a:pPr>
            <a:r>
              <a:rPr lang="fr-FR" dirty="0">
                <a:latin typeface="Calibri" charset="0"/>
                <a:sym typeface="Wingdings" charset="0"/>
              </a:rPr>
              <a:t>Retable situé en Communauté française </a:t>
            </a:r>
            <a:r>
              <a:rPr lang="fr-FR" dirty="0">
                <a:latin typeface="Calibri" charset="0"/>
                <a:sym typeface="Wingdings" pitchFamily="2" charset="2"/>
              </a:rPr>
              <a:t> décret du 11 juillet 2002 s’applique (et maintenant celui du 17 mars 2022)</a:t>
            </a:r>
            <a:endParaRPr lang="fr-FR" dirty="0">
              <a:latin typeface="Calibri" charset="0"/>
              <a:sym typeface="Wingdings" charset="0"/>
            </a:endParaRPr>
          </a:p>
          <a:p>
            <a:pPr eaLnBrk="1" hangingPunct="1">
              <a:buFontTx/>
              <a:buChar char="-"/>
            </a:pPr>
            <a:r>
              <a:rPr lang="fr-FR" dirty="0">
                <a:latin typeface="Calibri" charset="0"/>
                <a:sym typeface="Wingdings" charset="0"/>
              </a:rPr>
              <a:t>Bien culturel au sens du droit UE </a:t>
            </a:r>
            <a:r>
              <a:rPr lang="fr-FR" dirty="0">
                <a:latin typeface="Calibri" charset="0"/>
                <a:sym typeface="Wingdings" pitchFamily="2" charset="2"/>
              </a:rPr>
              <a:t></a:t>
            </a:r>
            <a:r>
              <a:rPr lang="fr-FR" dirty="0">
                <a:latin typeface="Calibri" charset="0"/>
                <a:sym typeface="Wingdings" charset="0"/>
              </a:rPr>
              <a:t> demande l’exportation si exporte hors UE</a:t>
            </a:r>
          </a:p>
          <a:p>
            <a:pPr eaLnBrk="1" hangingPunct="1">
              <a:buFontTx/>
              <a:buChar char="-"/>
            </a:pPr>
            <a:r>
              <a:rPr lang="fr-FR" dirty="0">
                <a:latin typeface="Calibri" charset="0"/>
                <a:sym typeface="Wingdings" charset="0"/>
              </a:rPr>
              <a:t>Bien culturel au sens du décret </a:t>
            </a:r>
            <a:r>
              <a:rPr lang="fr-FR" dirty="0" err="1">
                <a:latin typeface="Calibri" charset="0"/>
                <a:sym typeface="Wingdings" charset="0"/>
              </a:rPr>
              <a:t>Cfr</a:t>
            </a:r>
            <a:r>
              <a:rPr lang="fr-FR" dirty="0">
                <a:latin typeface="Calibri" charset="0"/>
                <a:sym typeface="Wingdings" charset="0"/>
              </a:rPr>
              <a:t> – art. 1</a:t>
            </a:r>
            <a:r>
              <a:rPr lang="fr-FR" baseline="30000" dirty="0">
                <a:latin typeface="Calibri" charset="0"/>
                <a:sym typeface="Wingdings" charset="0"/>
              </a:rPr>
              <a:t>er</a:t>
            </a:r>
            <a:r>
              <a:rPr lang="fr-FR" dirty="0">
                <a:latin typeface="Calibri" charset="0"/>
                <a:sym typeface="Wingdings" charset="0"/>
              </a:rPr>
              <a:t> </a:t>
            </a:r>
          </a:p>
          <a:p>
            <a:pPr eaLnBrk="1" hangingPunct="1">
              <a:buFontTx/>
              <a:buChar char="-"/>
            </a:pPr>
            <a:r>
              <a:rPr lang="fr-FR" dirty="0">
                <a:latin typeface="Calibri" charset="0"/>
                <a:sym typeface="Wingdings" charset="0"/>
              </a:rPr>
              <a:t>Trésor – potentiellement oui car remplit les critères</a:t>
            </a:r>
          </a:p>
        </p:txBody>
      </p:sp>
    </p:spTree>
    <p:extLst>
      <p:ext uri="{BB962C8B-B14F-4D97-AF65-F5344CB8AC3E}">
        <p14:creationId xmlns:p14="http://schemas.microsoft.com/office/powerpoint/2010/main" val="41067249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re 1"/>
          <p:cNvSpPr>
            <a:spLocks noGrp="1" noChangeArrowheads="1"/>
          </p:cNvSpPr>
          <p:nvPr>
            <p:ph type="title"/>
          </p:nvPr>
        </p:nvSpPr>
        <p:spPr/>
        <p:txBody>
          <a:bodyPr/>
          <a:lstStyle/>
          <a:p>
            <a:pPr eaLnBrk="1" hangingPunct="1"/>
            <a:r>
              <a:rPr lang="fr-FR" dirty="0">
                <a:latin typeface="Calibri" charset="0"/>
                <a:sym typeface="Wingdings" charset="0"/>
              </a:rPr>
              <a:t>FWB</a:t>
            </a:r>
          </a:p>
        </p:txBody>
      </p:sp>
      <p:sp>
        <p:nvSpPr>
          <p:cNvPr id="33794" name="Espace réservé du contenu 2"/>
          <p:cNvSpPr>
            <a:spLocks noGrp="1" noChangeArrowheads="1"/>
          </p:cNvSpPr>
          <p:nvPr>
            <p:ph idx="1"/>
          </p:nvPr>
        </p:nvSpPr>
        <p:spPr>
          <a:xfrm>
            <a:off x="457200" y="1600200"/>
            <a:ext cx="8229600" cy="5062538"/>
          </a:xfrm>
        </p:spPr>
        <p:txBody>
          <a:bodyPr>
            <a:normAutofit/>
          </a:bodyPr>
          <a:lstStyle/>
          <a:p>
            <a:pPr marL="0" indent="0" eaLnBrk="1" hangingPunct="1">
              <a:buFont typeface="Arial" charset="0"/>
              <a:buNone/>
            </a:pPr>
            <a:endParaRPr lang="fr-FR" b="1" dirty="0">
              <a:latin typeface="Calibri" charset="0"/>
              <a:sym typeface="Wingdings" charset="0"/>
            </a:endParaRPr>
          </a:p>
          <a:p>
            <a:pPr marL="0" indent="0" eaLnBrk="1" hangingPunct="1">
              <a:buFont typeface="Arial" charset="0"/>
              <a:buNone/>
            </a:pPr>
            <a:endParaRPr lang="fr-FR" b="1" dirty="0">
              <a:latin typeface="Calibri" charset="0"/>
              <a:sym typeface="Wingdings" charset="0"/>
            </a:endParaRPr>
          </a:p>
          <a:p>
            <a:pPr marL="0" indent="0" eaLnBrk="1" hangingPunct="1">
              <a:buNone/>
            </a:pPr>
            <a:r>
              <a:rPr lang="fr-FR" dirty="0">
                <a:latin typeface="Calibri" charset="0"/>
                <a:sym typeface="Wingdings" charset="0"/>
              </a:rPr>
              <a:t>Pas classé, mais inscrit sur la liste de sauvegarde? Refus de la Ministre </a:t>
            </a:r>
            <a:r>
              <a:rPr lang="fr-FR" dirty="0" err="1">
                <a:latin typeface="Calibri" charset="0"/>
                <a:sym typeface="Wingdings" charset="0"/>
              </a:rPr>
              <a:t>Linard</a:t>
            </a:r>
            <a:r>
              <a:rPr lang="fr-FR" dirty="0">
                <a:latin typeface="Calibri" charset="0"/>
                <a:sym typeface="Wingdings" charset="0"/>
              </a:rPr>
              <a:t>: </a:t>
            </a:r>
          </a:p>
          <a:p>
            <a:pPr marL="0" indent="0" eaLnBrk="1" hangingPunct="1">
              <a:buNone/>
            </a:pPr>
            <a:r>
              <a:rPr lang="fr-FR" dirty="0">
                <a:latin typeface="Calibri" charset="0"/>
                <a:sym typeface="Wingdings" charset="0"/>
              </a:rPr>
              <a:t>« Le classement est une procédure exceptionnelle. Elle doit être spécialement motivée, dans la mesure où elle implique une restriction au droit de propriété et à la libre circulation. Si nous pouvons le regretter, il est malheureusement impossible de classer un bien si nous ne disposons pas d’éléments suffisants pour justifier le classement » </a:t>
            </a:r>
          </a:p>
          <a:p>
            <a:pPr marL="0" indent="0" eaLnBrk="1" hangingPunct="1">
              <a:buNone/>
            </a:pPr>
            <a:r>
              <a:rPr lang="fr-FR" dirty="0">
                <a:latin typeface="Calibri" charset="0"/>
                <a:sym typeface="Wingdings" charset="0"/>
              </a:rPr>
              <a:t>sécurité juridique des dispositions administratives – droit de préemption trop onéreux – étudie opportunité de classer le bien néanmoins</a:t>
            </a:r>
          </a:p>
          <a:p>
            <a:pPr marL="0" indent="0" eaLnBrk="1" hangingPunct="1">
              <a:buNone/>
            </a:pPr>
            <a:r>
              <a:rPr lang="fr-FR" dirty="0">
                <a:latin typeface="Calibri" charset="0"/>
                <a:sym typeface="Wingdings" charset="0"/>
              </a:rPr>
              <a:t>Question parlementaire orale, 15 juin 2021, </a:t>
            </a:r>
            <a:r>
              <a:rPr lang="fr-FR" dirty="0" err="1">
                <a:latin typeface="Calibri" charset="0"/>
                <a:sym typeface="Wingdings" charset="0"/>
              </a:rPr>
              <a:t>CRIc</a:t>
            </a:r>
            <a:r>
              <a:rPr lang="fr-FR" dirty="0">
                <a:latin typeface="Calibri" charset="0"/>
                <a:sym typeface="Wingdings" charset="0"/>
              </a:rPr>
              <a:t> n° 100-Cult 21, p. 17</a:t>
            </a:r>
          </a:p>
          <a:p>
            <a:pPr marL="0" indent="0">
              <a:buNone/>
            </a:pPr>
            <a:r>
              <a:rPr lang="fr-FR" dirty="0">
                <a:latin typeface="Calibri" charset="0"/>
                <a:sym typeface="Wingdings" charset="0"/>
                <a:hlinkClick r:id="rId2"/>
              </a:rPr>
              <a:t>https://www.pfwb.be/le-travail-du-parlement/doc-et-pub/documents-parlementaires-et-decrets/questions/001698100</a:t>
            </a:r>
            <a:r>
              <a:rPr lang="fr-FR" dirty="0">
                <a:latin typeface="Calibri" charset="0"/>
                <a:sym typeface="Wingdings" charset="0"/>
              </a:rPr>
              <a:t> </a:t>
            </a:r>
          </a:p>
        </p:txBody>
      </p:sp>
    </p:spTree>
    <p:extLst>
      <p:ext uri="{BB962C8B-B14F-4D97-AF65-F5344CB8AC3E}">
        <p14:creationId xmlns:p14="http://schemas.microsoft.com/office/powerpoint/2010/main" val="23586838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re 1"/>
          <p:cNvSpPr>
            <a:spLocks noGrp="1" noChangeArrowheads="1"/>
          </p:cNvSpPr>
          <p:nvPr>
            <p:ph type="title"/>
          </p:nvPr>
        </p:nvSpPr>
        <p:spPr/>
        <p:txBody>
          <a:bodyPr/>
          <a:lstStyle/>
          <a:p>
            <a:pPr eaLnBrk="1" hangingPunct="1"/>
            <a:r>
              <a:rPr lang="fr-FR" dirty="0">
                <a:latin typeface="Calibri" charset="0"/>
                <a:sym typeface="Wingdings" charset="0"/>
              </a:rPr>
              <a:t>FWB</a:t>
            </a:r>
          </a:p>
        </p:txBody>
      </p:sp>
      <p:sp>
        <p:nvSpPr>
          <p:cNvPr id="33794" name="Espace réservé du contenu 2"/>
          <p:cNvSpPr>
            <a:spLocks noGrp="1" noChangeArrowheads="1"/>
          </p:cNvSpPr>
          <p:nvPr>
            <p:ph idx="1"/>
          </p:nvPr>
        </p:nvSpPr>
        <p:spPr>
          <a:xfrm>
            <a:off x="457200" y="1600200"/>
            <a:ext cx="8229600" cy="5062538"/>
          </a:xfrm>
        </p:spPr>
        <p:txBody>
          <a:bodyPr>
            <a:normAutofit/>
          </a:bodyPr>
          <a:lstStyle/>
          <a:p>
            <a:pPr marL="0" indent="0" eaLnBrk="1" hangingPunct="1">
              <a:buFont typeface="Arial" charset="0"/>
              <a:buNone/>
            </a:pPr>
            <a:endParaRPr lang="fr-FR" b="1" dirty="0">
              <a:latin typeface="Calibri" charset="0"/>
              <a:sym typeface="Wingdings" charset="0"/>
            </a:endParaRPr>
          </a:p>
          <a:p>
            <a:pPr marL="0" indent="0" eaLnBrk="1" hangingPunct="1">
              <a:buFont typeface="Arial" charset="0"/>
              <a:buNone/>
            </a:pPr>
            <a:endParaRPr lang="fr-FR" b="1" dirty="0">
              <a:latin typeface="Calibri" charset="0"/>
              <a:sym typeface="Wingdings" charset="0"/>
            </a:endParaRPr>
          </a:p>
          <a:p>
            <a:pPr marL="0" indent="0" eaLnBrk="1" hangingPunct="1">
              <a:buNone/>
            </a:pPr>
            <a:r>
              <a:rPr lang="fr-FR" dirty="0">
                <a:latin typeface="Calibri" charset="0"/>
                <a:sym typeface="Wingdings" charset="0"/>
              </a:rPr>
              <a:t>Article 12 décret 2002 Communauté française: </a:t>
            </a:r>
          </a:p>
          <a:p>
            <a:pPr marL="0" indent="0">
              <a:buNone/>
            </a:pPr>
            <a:r>
              <a:rPr lang="fr-FR" dirty="0">
                <a:latin typeface="Calibri" panose="020F0502020204030204" pitchFamily="34" charset="0"/>
                <a:cs typeface="Calibri" panose="020F0502020204030204" pitchFamily="34" charset="0"/>
                <a:sym typeface="Wingdings" charset="0"/>
              </a:rPr>
              <a:t>« </a:t>
            </a:r>
            <a:r>
              <a:rPr lang="fr-FR" dirty="0">
                <a:latin typeface="Calibri" panose="020F0502020204030204" pitchFamily="34" charset="0"/>
                <a:cs typeface="Calibri" panose="020F0502020204030204" pitchFamily="34" charset="0"/>
              </a:rPr>
              <a:t>Le Gouvernement crée une </a:t>
            </a:r>
            <a:r>
              <a:rPr lang="fr-FR" b="1" dirty="0">
                <a:latin typeface="Calibri" panose="020F0502020204030204" pitchFamily="34" charset="0"/>
                <a:cs typeface="Calibri" panose="020F0502020204030204" pitchFamily="34" charset="0"/>
              </a:rPr>
              <a:t>liste de sauvegarde</a:t>
            </a:r>
            <a:r>
              <a:rPr lang="fr-FR" dirty="0">
                <a:latin typeface="Calibri" panose="020F0502020204030204" pitchFamily="34" charset="0"/>
                <a:cs typeface="Calibri" panose="020F0502020204030204" pitchFamily="34" charset="0"/>
              </a:rPr>
              <a:t>, sur laquelle seront inscrits les biens pour lesquels une procédure de classement a été entamée. Le bien reste inscrit sur la liste de sauvegarde durant toute la période de procédure de classement. Dès que le Gouvernement a statué sur le classement, le bien est rayé de la liste de sauvegarde.</a:t>
            </a:r>
            <a:br>
              <a:rPr lang="fr-FR" dirty="0">
                <a:latin typeface="Calibri" panose="020F0502020204030204" pitchFamily="34" charset="0"/>
                <a:cs typeface="Calibri" panose="020F0502020204030204" pitchFamily="34" charset="0"/>
              </a:rPr>
            </a:br>
            <a:r>
              <a:rPr lang="fr-FR" dirty="0">
                <a:latin typeface="Calibri" panose="020F0502020204030204" pitchFamily="34" charset="0"/>
                <a:cs typeface="Calibri" panose="020F0502020204030204" pitchFamily="34" charset="0"/>
              </a:rPr>
              <a:t>Tous les </a:t>
            </a:r>
            <a:r>
              <a:rPr lang="fr-FR" b="1" dirty="0">
                <a:latin typeface="Calibri" panose="020F0502020204030204" pitchFamily="34" charset="0"/>
                <a:cs typeface="Calibri" panose="020F0502020204030204" pitchFamily="34" charset="0"/>
              </a:rPr>
              <a:t>effets liés au classement</a:t>
            </a:r>
            <a:r>
              <a:rPr lang="fr-FR" dirty="0">
                <a:latin typeface="Calibri" panose="020F0502020204030204" pitchFamily="34" charset="0"/>
                <a:cs typeface="Calibri" panose="020F0502020204030204" pitchFamily="34" charset="0"/>
              </a:rPr>
              <a:t>, à l'exception des articles 8 et 17 du présent décret, s'appliquent également aux biens inscrits sur la liste de sauvegarde.</a:t>
            </a:r>
            <a:br>
              <a:rPr lang="fr-FR" dirty="0">
                <a:latin typeface="Calibri" panose="020F0502020204030204" pitchFamily="34" charset="0"/>
                <a:cs typeface="Calibri" panose="020F0502020204030204" pitchFamily="34" charset="0"/>
              </a:rPr>
            </a:br>
            <a:r>
              <a:rPr lang="fr-FR" dirty="0">
                <a:latin typeface="Calibri" panose="020F0502020204030204" pitchFamily="34" charset="0"/>
                <a:cs typeface="Calibri" panose="020F0502020204030204" pitchFamily="34" charset="0"/>
              </a:rPr>
              <a:t>Par ailleurs, le Gouvernement peut, d'initiative, inscrire sur la liste de sauvegarde tout bien culturel mobilier au sens du présent décret, en conséquence de quoi la procédure de classement est entamée et notifiée conformément à l'article 5 du présent décret.</a:t>
            </a:r>
            <a:r>
              <a:rPr lang="en-BE" dirty="0">
                <a:latin typeface="Calibri" panose="020F0502020204030204" pitchFamily="34" charset="0"/>
                <a:cs typeface="Calibri" panose="020F0502020204030204" pitchFamily="34" charset="0"/>
              </a:rPr>
              <a:t> </a:t>
            </a:r>
            <a:r>
              <a:rPr lang="fr-FR" dirty="0">
                <a:latin typeface="Calibri" panose="020F0502020204030204" pitchFamily="34" charset="0"/>
                <a:cs typeface="Calibri" panose="020F0502020204030204" pitchFamily="34" charset="0"/>
                <a:sym typeface="Wingdings" charset="0"/>
              </a:rPr>
              <a:t> </a:t>
            </a:r>
            <a:r>
              <a:rPr lang="fr-FR" dirty="0">
                <a:latin typeface="Calibri" charset="0"/>
                <a:sym typeface="Wingdings" charset="0"/>
              </a:rPr>
              <a:t>»</a:t>
            </a:r>
          </a:p>
        </p:txBody>
      </p:sp>
    </p:spTree>
    <p:extLst>
      <p:ext uri="{BB962C8B-B14F-4D97-AF65-F5344CB8AC3E}">
        <p14:creationId xmlns:p14="http://schemas.microsoft.com/office/powerpoint/2010/main" val="22745331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re 1"/>
          <p:cNvSpPr>
            <a:spLocks noGrp="1" noChangeArrowheads="1"/>
          </p:cNvSpPr>
          <p:nvPr>
            <p:ph type="title"/>
          </p:nvPr>
        </p:nvSpPr>
        <p:spPr/>
        <p:txBody>
          <a:bodyPr/>
          <a:lstStyle/>
          <a:p>
            <a:pPr eaLnBrk="1" hangingPunct="1"/>
            <a:r>
              <a:rPr lang="fr-FR" dirty="0">
                <a:latin typeface="Calibri" charset="0"/>
                <a:sym typeface="Wingdings" charset="0"/>
              </a:rPr>
              <a:t>FWB</a:t>
            </a:r>
          </a:p>
        </p:txBody>
      </p:sp>
      <p:sp>
        <p:nvSpPr>
          <p:cNvPr id="33794" name="Espace réservé du contenu 2"/>
          <p:cNvSpPr>
            <a:spLocks noGrp="1" noChangeArrowheads="1"/>
          </p:cNvSpPr>
          <p:nvPr>
            <p:ph idx="1"/>
          </p:nvPr>
        </p:nvSpPr>
        <p:spPr>
          <a:xfrm>
            <a:off x="457200" y="1600200"/>
            <a:ext cx="8229600" cy="5062538"/>
          </a:xfrm>
        </p:spPr>
        <p:txBody>
          <a:bodyPr>
            <a:normAutofit/>
          </a:bodyPr>
          <a:lstStyle/>
          <a:p>
            <a:pPr marL="0" indent="0" eaLnBrk="1" hangingPunct="1">
              <a:buFont typeface="Arial" charset="0"/>
              <a:buNone/>
            </a:pPr>
            <a:endParaRPr lang="fr-FR" b="1" dirty="0">
              <a:latin typeface="Calibri" charset="0"/>
              <a:sym typeface="Wingdings" charset="0"/>
            </a:endParaRPr>
          </a:p>
          <a:p>
            <a:pPr marL="0" indent="0" eaLnBrk="1" hangingPunct="1">
              <a:buFont typeface="Arial" charset="0"/>
              <a:buNone/>
            </a:pPr>
            <a:endParaRPr lang="fr-FR" b="1" dirty="0">
              <a:latin typeface="Calibri" charset="0"/>
              <a:sym typeface="Wingdings" charset="0"/>
            </a:endParaRPr>
          </a:p>
          <a:p>
            <a:pPr marL="0" indent="0" eaLnBrk="1" hangingPunct="1">
              <a:buNone/>
            </a:pPr>
            <a:r>
              <a:rPr lang="fr-FR" dirty="0">
                <a:latin typeface="Calibri" charset="0"/>
                <a:sym typeface="Wingdings" charset="0"/>
              </a:rPr>
              <a:t>Article 8 décret 2022 Communauté française: </a:t>
            </a:r>
          </a:p>
          <a:p>
            <a:r>
              <a:rPr lang="fr-FR" dirty="0">
                <a:latin typeface="Calibri" panose="020F0502020204030204" pitchFamily="34" charset="0"/>
                <a:cs typeface="Calibri" panose="020F0502020204030204" pitchFamily="34" charset="0"/>
                <a:sym typeface="Wingdings" charset="0"/>
              </a:rPr>
              <a:t>« </a:t>
            </a:r>
            <a:r>
              <a:rPr lang="en-GB" dirty="0"/>
              <a:t> § 2. </a:t>
            </a:r>
            <a:r>
              <a:rPr lang="en-GB" dirty="0" err="1"/>
              <a:t>En</a:t>
            </a:r>
            <a:r>
              <a:rPr lang="en-GB" dirty="0"/>
              <a:t> </a:t>
            </a:r>
            <a:r>
              <a:rPr lang="en-GB" dirty="0" err="1"/>
              <a:t>cas</a:t>
            </a:r>
            <a:r>
              <a:rPr lang="en-GB" dirty="0"/>
              <a:t> </a:t>
            </a:r>
            <a:r>
              <a:rPr lang="en-GB" dirty="0" err="1"/>
              <a:t>d'urgence</a:t>
            </a:r>
            <a:r>
              <a:rPr lang="en-GB" dirty="0"/>
              <a:t> incompatible avec les </a:t>
            </a:r>
            <a:r>
              <a:rPr lang="en-GB" dirty="0" err="1"/>
              <a:t>délais</a:t>
            </a:r>
            <a:r>
              <a:rPr lang="en-GB" dirty="0"/>
              <a:t> </a:t>
            </a:r>
            <a:r>
              <a:rPr lang="en-GB" dirty="0" err="1"/>
              <a:t>d'entame</a:t>
            </a:r>
            <a:r>
              <a:rPr lang="en-GB" dirty="0"/>
              <a:t> </a:t>
            </a:r>
            <a:r>
              <a:rPr lang="en-GB" dirty="0" err="1"/>
              <a:t>d'une</a:t>
            </a:r>
            <a:r>
              <a:rPr lang="en-GB" dirty="0"/>
              <a:t> </a:t>
            </a:r>
            <a:r>
              <a:rPr lang="en-GB" dirty="0" err="1"/>
              <a:t>procédure</a:t>
            </a:r>
            <a:r>
              <a:rPr lang="en-GB" dirty="0"/>
              <a:t> de </a:t>
            </a:r>
            <a:r>
              <a:rPr lang="en-GB" dirty="0" err="1"/>
              <a:t>classement</a:t>
            </a:r>
            <a:r>
              <a:rPr lang="en-GB" dirty="0"/>
              <a:t>, le </a:t>
            </a:r>
            <a:r>
              <a:rPr lang="en-GB" dirty="0" err="1"/>
              <a:t>Gouvernement</a:t>
            </a:r>
            <a:r>
              <a:rPr lang="en-GB" dirty="0"/>
              <a:t> </a:t>
            </a:r>
            <a:r>
              <a:rPr lang="en-GB" dirty="0" err="1"/>
              <a:t>peut</a:t>
            </a:r>
            <a:r>
              <a:rPr lang="en-GB" dirty="0"/>
              <a:t> </a:t>
            </a:r>
            <a:r>
              <a:rPr lang="en-GB" dirty="0" err="1"/>
              <a:t>décider</a:t>
            </a:r>
            <a:r>
              <a:rPr lang="en-GB" dirty="0"/>
              <a:t> </a:t>
            </a:r>
            <a:r>
              <a:rPr lang="en-GB" dirty="0" err="1"/>
              <a:t>d'appliquer</a:t>
            </a:r>
            <a:r>
              <a:rPr lang="en-GB" dirty="0"/>
              <a:t> au bien </a:t>
            </a:r>
            <a:r>
              <a:rPr lang="en-GB" dirty="0" err="1"/>
              <a:t>qu'il</a:t>
            </a:r>
            <a:r>
              <a:rPr lang="en-GB" dirty="0"/>
              <a:t> </a:t>
            </a:r>
            <a:r>
              <a:rPr lang="en-GB" dirty="0" err="1"/>
              <a:t>désigne</a:t>
            </a:r>
            <a:r>
              <a:rPr lang="en-GB" dirty="0"/>
              <a:t> les </a:t>
            </a:r>
            <a:r>
              <a:rPr lang="en-GB" dirty="0" err="1"/>
              <a:t>mesures</a:t>
            </a:r>
            <a:r>
              <a:rPr lang="en-GB" dirty="0"/>
              <a:t> de protection </a:t>
            </a:r>
            <a:r>
              <a:rPr lang="en-GB" dirty="0" err="1"/>
              <a:t>visées</a:t>
            </a:r>
            <a:r>
              <a:rPr lang="en-GB" dirty="0"/>
              <a:t> aux articles 5, 6 et 19.</a:t>
            </a:r>
          </a:p>
          <a:p>
            <a:r>
              <a:rPr lang="en-GB" dirty="0"/>
              <a:t>Dans </a:t>
            </a:r>
            <a:r>
              <a:rPr lang="en-GB" dirty="0" err="1"/>
              <a:t>cette</a:t>
            </a:r>
            <a:r>
              <a:rPr lang="en-GB" dirty="0"/>
              <a:t> </a:t>
            </a:r>
            <a:r>
              <a:rPr lang="en-GB" dirty="0" err="1"/>
              <a:t>hypothèse</a:t>
            </a:r>
            <a:r>
              <a:rPr lang="en-GB" dirty="0"/>
              <a:t>, le </a:t>
            </a:r>
            <a:r>
              <a:rPr lang="en-GB" dirty="0" err="1"/>
              <a:t>Gouvernement</a:t>
            </a:r>
            <a:r>
              <a:rPr lang="en-GB" dirty="0"/>
              <a:t> </a:t>
            </a:r>
            <a:r>
              <a:rPr lang="en-GB" dirty="0" err="1"/>
              <a:t>saisit</a:t>
            </a:r>
            <a:r>
              <a:rPr lang="en-GB" dirty="0"/>
              <a:t> </a:t>
            </a:r>
            <a:r>
              <a:rPr lang="en-GB" dirty="0" err="1"/>
              <a:t>immédiatement</a:t>
            </a:r>
            <a:r>
              <a:rPr lang="en-GB" dirty="0"/>
              <a:t> la Commission et </a:t>
            </a:r>
            <a:r>
              <a:rPr lang="en-GB" dirty="0" err="1"/>
              <a:t>entame</a:t>
            </a:r>
            <a:r>
              <a:rPr lang="en-GB" dirty="0"/>
              <a:t> la </a:t>
            </a:r>
            <a:r>
              <a:rPr lang="en-GB" dirty="0" err="1"/>
              <a:t>procédure</a:t>
            </a:r>
            <a:r>
              <a:rPr lang="en-GB" dirty="0"/>
              <a:t> de </a:t>
            </a:r>
            <a:r>
              <a:rPr lang="en-GB" dirty="0" err="1"/>
              <a:t>classement</a:t>
            </a:r>
            <a:r>
              <a:rPr lang="en-GB" dirty="0"/>
              <a:t>. </a:t>
            </a:r>
          </a:p>
          <a:p>
            <a:r>
              <a:rPr lang="en-GB" dirty="0"/>
              <a:t>§ 3. - Les </a:t>
            </a:r>
            <a:r>
              <a:rPr lang="en-GB" dirty="0" err="1"/>
              <a:t>mesures</a:t>
            </a:r>
            <a:r>
              <a:rPr lang="en-GB" dirty="0"/>
              <a:t> de protection </a:t>
            </a:r>
            <a:r>
              <a:rPr lang="en-GB" dirty="0" err="1"/>
              <a:t>visées</a:t>
            </a:r>
            <a:r>
              <a:rPr lang="en-GB" dirty="0"/>
              <a:t> aux </a:t>
            </a:r>
            <a:r>
              <a:rPr lang="en-GB" dirty="0" err="1"/>
              <a:t>paragraphes</a:t>
            </a:r>
            <a:r>
              <a:rPr lang="en-GB" dirty="0"/>
              <a:t> 1 et 2 </a:t>
            </a:r>
            <a:r>
              <a:rPr lang="en-GB" dirty="0" err="1"/>
              <a:t>cessent</a:t>
            </a:r>
            <a:r>
              <a:rPr lang="en-GB" dirty="0"/>
              <a:t> </a:t>
            </a:r>
            <a:r>
              <a:rPr lang="en-GB" dirty="0" err="1"/>
              <a:t>leurs</a:t>
            </a:r>
            <a:r>
              <a:rPr lang="en-GB" dirty="0"/>
              <a:t> </a:t>
            </a:r>
            <a:r>
              <a:rPr lang="en-GB" dirty="0" err="1"/>
              <a:t>effets</a:t>
            </a:r>
            <a:r>
              <a:rPr lang="en-GB" dirty="0"/>
              <a:t> </a:t>
            </a:r>
            <a:r>
              <a:rPr lang="en-GB" dirty="0" err="1"/>
              <a:t>si</a:t>
            </a:r>
            <a:r>
              <a:rPr lang="en-GB" dirty="0"/>
              <a:t> la </a:t>
            </a:r>
            <a:r>
              <a:rPr lang="en-GB" dirty="0" err="1"/>
              <a:t>procédure</a:t>
            </a:r>
            <a:r>
              <a:rPr lang="en-GB" dirty="0"/>
              <a:t> </a:t>
            </a:r>
            <a:r>
              <a:rPr lang="en-GB" dirty="0" err="1"/>
              <a:t>n'aboutit</a:t>
            </a:r>
            <a:r>
              <a:rPr lang="en-GB" dirty="0"/>
              <a:t> pas </a:t>
            </a:r>
            <a:r>
              <a:rPr lang="en-GB" dirty="0" err="1"/>
              <a:t>à</a:t>
            </a:r>
            <a:r>
              <a:rPr lang="en-GB" dirty="0"/>
              <a:t> un </a:t>
            </a:r>
            <a:r>
              <a:rPr lang="en-GB" dirty="0" err="1"/>
              <a:t>classement</a:t>
            </a:r>
            <a:r>
              <a:rPr lang="fr-FR" dirty="0">
                <a:latin typeface="Calibri" panose="020F0502020204030204" pitchFamily="34" charset="0"/>
                <a:cs typeface="Calibri" panose="020F0502020204030204" pitchFamily="34" charset="0"/>
              </a:rPr>
              <a:t>.</a:t>
            </a:r>
            <a:r>
              <a:rPr lang="en-BE" dirty="0">
                <a:latin typeface="Calibri" panose="020F0502020204030204" pitchFamily="34" charset="0"/>
                <a:cs typeface="Calibri" panose="020F0502020204030204" pitchFamily="34" charset="0"/>
              </a:rPr>
              <a:t> </a:t>
            </a:r>
            <a:r>
              <a:rPr lang="fr-FR" dirty="0">
                <a:latin typeface="Calibri" panose="020F0502020204030204" pitchFamily="34" charset="0"/>
                <a:cs typeface="Calibri" panose="020F0502020204030204" pitchFamily="34" charset="0"/>
                <a:sym typeface="Wingdings" charset="0"/>
              </a:rPr>
              <a:t> </a:t>
            </a:r>
            <a:r>
              <a:rPr lang="fr-FR" dirty="0">
                <a:latin typeface="Calibri" charset="0"/>
                <a:sym typeface="Wingdings" charset="0"/>
              </a:rPr>
              <a:t>»</a:t>
            </a:r>
          </a:p>
        </p:txBody>
      </p:sp>
    </p:spTree>
    <p:extLst>
      <p:ext uri="{BB962C8B-B14F-4D97-AF65-F5344CB8AC3E}">
        <p14:creationId xmlns:p14="http://schemas.microsoft.com/office/powerpoint/2010/main" val="1719523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re 1"/>
          <p:cNvSpPr>
            <a:spLocks noGrp="1" noChangeArrowheads="1"/>
          </p:cNvSpPr>
          <p:nvPr>
            <p:ph type="title"/>
          </p:nvPr>
        </p:nvSpPr>
        <p:spPr/>
        <p:txBody>
          <a:bodyPr/>
          <a:lstStyle/>
          <a:p>
            <a:pPr eaLnBrk="1" hangingPunct="1"/>
            <a:r>
              <a:rPr lang="fr-FR">
                <a:latin typeface="Calibri" charset="0"/>
                <a:sym typeface="Wingdings" charset="0"/>
              </a:rPr>
              <a:t>Exportation </a:t>
            </a:r>
          </a:p>
        </p:txBody>
      </p:sp>
      <p:sp>
        <p:nvSpPr>
          <p:cNvPr id="34818" name="Espace réservé du contenu 2"/>
          <p:cNvSpPr>
            <a:spLocks noGrp="1" noChangeArrowheads="1"/>
          </p:cNvSpPr>
          <p:nvPr>
            <p:ph idx="1"/>
          </p:nvPr>
        </p:nvSpPr>
        <p:spPr>
          <a:xfrm>
            <a:off x="457200" y="1600200"/>
            <a:ext cx="8229600" cy="5062538"/>
          </a:xfrm>
        </p:spPr>
        <p:txBody>
          <a:bodyPr/>
          <a:lstStyle/>
          <a:p>
            <a:pPr eaLnBrk="1" hangingPunct="1">
              <a:buFontTx/>
              <a:buChar char="-"/>
            </a:pPr>
            <a:endParaRPr lang="fr-FR" b="1" dirty="0">
              <a:latin typeface="Calibri" charset="0"/>
              <a:sym typeface="Wingdings" charset="0"/>
            </a:endParaRPr>
          </a:p>
          <a:p>
            <a:pPr eaLnBrk="1" hangingPunct="1">
              <a:buFontTx/>
              <a:buChar char="-"/>
            </a:pPr>
            <a:endParaRPr lang="fr-FR" b="1" dirty="0">
              <a:latin typeface="Calibri" charset="0"/>
              <a:sym typeface="Wingdings" charset="0"/>
            </a:endParaRPr>
          </a:p>
          <a:p>
            <a:pPr eaLnBrk="1" hangingPunct="1">
              <a:buFontTx/>
              <a:buChar char="-"/>
            </a:pPr>
            <a:r>
              <a:rPr lang="fr-FR" b="1" dirty="0">
                <a:latin typeface="Calibri" charset="0"/>
                <a:sym typeface="Wingdings" charset="0"/>
              </a:rPr>
              <a:t>Refus d’exportation d’un bien culturel sans compensation + </a:t>
            </a:r>
            <a:r>
              <a:rPr lang="fr-FR" b="1" dirty="0" err="1">
                <a:latin typeface="Calibri" charset="0"/>
                <a:sym typeface="Wingdings" charset="0"/>
              </a:rPr>
              <a:t>dt</a:t>
            </a:r>
            <a:r>
              <a:rPr lang="fr-FR" b="1" dirty="0">
                <a:latin typeface="Calibri" charset="0"/>
                <a:sym typeface="Wingdings" charset="0"/>
              </a:rPr>
              <a:t> préemption: </a:t>
            </a:r>
            <a:r>
              <a:rPr lang="fr-FR" dirty="0" err="1">
                <a:latin typeface="Calibri" charset="0"/>
                <a:sym typeface="Wingdings" charset="0"/>
              </a:rPr>
              <a:t>Cfr</a:t>
            </a:r>
            <a:r>
              <a:rPr lang="fr-FR" dirty="0">
                <a:latin typeface="Calibri" charset="0"/>
                <a:sym typeface="Wingdings" charset="0"/>
              </a:rPr>
              <a:t> + RBC</a:t>
            </a:r>
          </a:p>
          <a:p>
            <a:pPr lvl="1" eaLnBrk="1" hangingPunct="1">
              <a:buFontTx/>
              <a:buChar char="-"/>
            </a:pPr>
            <a:r>
              <a:rPr lang="fr-FR" dirty="0" err="1">
                <a:latin typeface="Calibri" charset="0"/>
                <a:sym typeface="Wingdings" charset="0"/>
              </a:rPr>
              <a:t>Cfr</a:t>
            </a:r>
            <a:r>
              <a:rPr lang="fr-FR" dirty="0">
                <a:latin typeface="Calibri" charset="0"/>
                <a:sym typeface="Wingdings" charset="0"/>
              </a:rPr>
              <a:t>: Trésor jamais exporté définitivement</a:t>
            </a:r>
          </a:p>
          <a:p>
            <a:pPr lvl="1" eaLnBrk="1" hangingPunct="1">
              <a:buFontTx/>
              <a:buChar char="-"/>
            </a:pPr>
            <a:r>
              <a:rPr lang="fr-FR" dirty="0">
                <a:latin typeface="Calibri" charset="0"/>
                <a:sym typeface="Wingdings" charset="0"/>
              </a:rPr>
              <a:t>bien culturel peut être exporté si autorisé (même si pas classé)</a:t>
            </a:r>
          </a:p>
          <a:p>
            <a:pPr lvl="1" eaLnBrk="1" hangingPunct="1">
              <a:buFontTx/>
              <a:buChar char="-"/>
            </a:pPr>
            <a:r>
              <a:rPr lang="fr-FR" dirty="0">
                <a:latin typeface="Calibri" charset="0"/>
                <a:sym typeface="Wingdings" charset="0"/>
              </a:rPr>
              <a:t>Droit de préemption : droit de préférence pour acquisition d’un bien culturel</a:t>
            </a:r>
          </a:p>
          <a:p>
            <a:pPr eaLnBrk="1" hangingPunct="1">
              <a:buFontTx/>
              <a:buChar char="-"/>
            </a:pPr>
            <a:r>
              <a:rPr lang="fr-FR" b="1" dirty="0">
                <a:latin typeface="Calibri" charset="0"/>
                <a:sym typeface="Wingdings" charset="0"/>
              </a:rPr>
              <a:t>Refus d’exportation d’une pièce maitresse avec obligation de rachat : </a:t>
            </a:r>
            <a:r>
              <a:rPr lang="fr-FR" dirty="0" err="1">
                <a:latin typeface="Calibri" charset="0"/>
                <a:sym typeface="Wingdings" charset="0"/>
              </a:rPr>
              <a:t>Cfl</a:t>
            </a:r>
            <a:r>
              <a:rPr lang="fr-FR" dirty="0">
                <a:latin typeface="Calibri" charset="0"/>
                <a:sym typeface="Wingdings" charset="0"/>
              </a:rPr>
              <a:t> + CG</a:t>
            </a:r>
          </a:p>
          <a:p>
            <a:pPr lvl="1" eaLnBrk="1" hangingPunct="1">
              <a:buFontTx/>
              <a:buChar char="-"/>
            </a:pPr>
            <a:r>
              <a:rPr lang="fr-FR" dirty="0">
                <a:latin typeface="Calibri" charset="0"/>
                <a:sym typeface="Wingdings" charset="0"/>
              </a:rPr>
              <a:t>Demande que pour les p.m. ou p.m. potentiels</a:t>
            </a:r>
          </a:p>
          <a:p>
            <a:pPr marL="457200" lvl="1" indent="0" eaLnBrk="1" hangingPunct="1">
              <a:buNone/>
            </a:pPr>
            <a:endParaRPr lang="fr-FR" b="1" dirty="0">
              <a:solidFill>
                <a:srgbClr val="FF0000"/>
              </a:solidFill>
              <a:latin typeface="Calibri" charset="0"/>
              <a:sym typeface="Wingdings"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re 1"/>
          <p:cNvSpPr>
            <a:spLocks noGrp="1" noChangeArrowheads="1"/>
          </p:cNvSpPr>
          <p:nvPr>
            <p:ph type="title"/>
          </p:nvPr>
        </p:nvSpPr>
        <p:spPr/>
        <p:txBody>
          <a:bodyPr/>
          <a:lstStyle/>
          <a:p>
            <a:r>
              <a:rPr lang="fr-FR" dirty="0">
                <a:sym typeface="Wingdings"/>
              </a:rPr>
              <a:t>2. La protection du patrimoine en Belgique</a:t>
            </a:r>
            <a:r>
              <a:rPr lang="fr-FR" dirty="0">
                <a:latin typeface="Calibri" charset="0"/>
                <a:sym typeface="Wingdings" charset="0"/>
              </a:rPr>
              <a:t> </a:t>
            </a:r>
          </a:p>
        </p:txBody>
      </p:sp>
      <p:sp>
        <p:nvSpPr>
          <p:cNvPr id="34818" name="Espace réservé du contenu 2"/>
          <p:cNvSpPr>
            <a:spLocks noGrp="1" noChangeArrowheads="1"/>
          </p:cNvSpPr>
          <p:nvPr>
            <p:ph idx="1"/>
          </p:nvPr>
        </p:nvSpPr>
        <p:spPr>
          <a:xfrm>
            <a:off x="457200" y="1600200"/>
            <a:ext cx="8229600" cy="5062538"/>
          </a:xfrm>
        </p:spPr>
        <p:txBody>
          <a:bodyPr/>
          <a:lstStyle/>
          <a:p>
            <a:pPr eaLnBrk="1" hangingPunct="1">
              <a:buFontTx/>
              <a:buChar char="-"/>
            </a:pPr>
            <a:endParaRPr lang="fr-FR" dirty="0">
              <a:latin typeface="Calibri" charset="0"/>
              <a:sym typeface="Wingdings" charset="0"/>
            </a:endParaRPr>
          </a:p>
          <a:p>
            <a:pPr eaLnBrk="1" hangingPunct="1">
              <a:buFontTx/>
              <a:buChar char="-"/>
            </a:pPr>
            <a:endParaRPr lang="fr-FR" dirty="0">
              <a:latin typeface="Calibri" charset="0"/>
              <a:sym typeface="Wingdings" charset="0"/>
            </a:endParaRPr>
          </a:p>
          <a:p>
            <a:pPr marL="0" indent="0">
              <a:buNone/>
            </a:pPr>
            <a:r>
              <a:rPr lang="fr-FR" dirty="0">
                <a:latin typeface="Calibri" charset="0"/>
                <a:sym typeface="Wingdings" charset="0"/>
              </a:rPr>
              <a:t>Législation disséminée impact sur la protection?</a:t>
            </a:r>
          </a:p>
          <a:p>
            <a:pPr marL="0" indent="0">
              <a:buNone/>
            </a:pPr>
            <a:r>
              <a:rPr lang="fr-FR" dirty="0">
                <a:latin typeface="Calibri" charset="0"/>
                <a:sym typeface="Wingdings" charset="0"/>
              </a:rPr>
              <a:t>Non: politiques publiques autonomes</a:t>
            </a:r>
          </a:p>
          <a:p>
            <a:pPr marL="0" indent="0">
              <a:buNone/>
            </a:pPr>
            <a:r>
              <a:rPr lang="fr-FR" dirty="0">
                <a:latin typeface="Calibri" charset="0"/>
                <a:sym typeface="Wingdings" charset="0"/>
              </a:rPr>
              <a:t>Oui: </a:t>
            </a:r>
          </a:p>
          <a:p>
            <a:pPr>
              <a:buFontTx/>
              <a:buChar char="-"/>
            </a:pPr>
            <a:r>
              <a:rPr lang="fr-FR" dirty="0">
                <a:latin typeface="Calibri" charset="0"/>
                <a:sym typeface="Wingdings" charset="0"/>
              </a:rPr>
              <a:t>complexité, aussi dans les contreparties (fiscales); </a:t>
            </a:r>
          </a:p>
          <a:p>
            <a:pPr>
              <a:buFontTx/>
              <a:buChar char="-"/>
            </a:pPr>
            <a:r>
              <a:rPr lang="fr-FR" dirty="0">
                <a:latin typeface="Calibri" charset="0"/>
                <a:sym typeface="Wingdings" charset="0"/>
              </a:rPr>
              <a:t>circulation biens culturels (manque un accord de coopération); </a:t>
            </a:r>
          </a:p>
          <a:p>
            <a:pPr>
              <a:buFontTx/>
              <a:buChar char="-"/>
            </a:pPr>
            <a:r>
              <a:rPr lang="fr-FR" dirty="0">
                <a:latin typeface="Calibri" charset="0"/>
                <a:sym typeface="Wingdings" charset="0"/>
              </a:rPr>
              <a:t>déresponsabilisation (décentralisation vers le local)</a:t>
            </a:r>
          </a:p>
          <a:p>
            <a:pPr lvl="1" eaLnBrk="1" hangingPunct="1">
              <a:buFontTx/>
              <a:buChar char="-"/>
            </a:pPr>
            <a:endParaRPr lang="fr-FR" b="1" dirty="0">
              <a:solidFill>
                <a:srgbClr val="FF0000"/>
              </a:solidFill>
              <a:latin typeface="Calibri" charset="0"/>
              <a:sym typeface="Wingdings" charset="0"/>
            </a:endParaRPr>
          </a:p>
        </p:txBody>
      </p:sp>
    </p:spTree>
    <p:extLst>
      <p:ext uri="{BB962C8B-B14F-4D97-AF65-F5344CB8AC3E}">
        <p14:creationId xmlns:p14="http://schemas.microsoft.com/office/powerpoint/2010/main" val="33711128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noChangeArrowheads="1"/>
          </p:cNvSpPr>
          <p:nvPr>
            <p:ph type="title"/>
          </p:nvPr>
        </p:nvSpPr>
        <p:spPr/>
        <p:txBody>
          <a:bodyPr/>
          <a:lstStyle/>
          <a:p>
            <a:pPr eaLnBrk="1" hangingPunct="1"/>
            <a:r>
              <a:rPr lang="fr-FR" dirty="0">
                <a:latin typeface="Calibri" charset="0"/>
              </a:rPr>
              <a:t>3. Recouvrements</a:t>
            </a:r>
          </a:p>
        </p:txBody>
      </p:sp>
      <p:sp>
        <p:nvSpPr>
          <p:cNvPr id="39938" name="Content Placeholder 2"/>
          <p:cNvSpPr>
            <a:spLocks noGrp="1" noChangeArrowheads="1"/>
          </p:cNvSpPr>
          <p:nvPr>
            <p:ph idx="1"/>
          </p:nvPr>
        </p:nvSpPr>
        <p:spPr/>
        <p:txBody>
          <a:bodyPr/>
          <a:lstStyle/>
          <a:p>
            <a:pPr eaLnBrk="1" hangingPunct="1"/>
            <a:r>
              <a:rPr lang="fr-FR" dirty="0">
                <a:latin typeface="Calibri" charset="0"/>
              </a:rPr>
              <a:t>Scission artificielle entre mobilier et immobilier</a:t>
            </a:r>
          </a:p>
          <a:p>
            <a:pPr eaLnBrk="1" hangingPunct="1"/>
            <a:r>
              <a:rPr lang="fr-FR" dirty="0">
                <a:latin typeface="Calibri" charset="0"/>
              </a:rPr>
              <a:t>Le plus frappant : </a:t>
            </a:r>
          </a:p>
          <a:p>
            <a:pPr lvl="1" eaLnBrk="1" hangingPunct="1"/>
            <a:r>
              <a:rPr lang="fr-FR" dirty="0">
                <a:latin typeface="Calibri" charset="0"/>
              </a:rPr>
              <a:t>Archéologie</a:t>
            </a:r>
          </a:p>
          <a:p>
            <a:pPr lvl="1" eaLnBrk="1" hangingPunct="1"/>
            <a:r>
              <a:rPr lang="fr-FR" dirty="0">
                <a:latin typeface="Calibri" charset="0"/>
              </a:rPr>
              <a:t>Protection d’ensemble</a:t>
            </a:r>
          </a:p>
          <a:p>
            <a:pPr eaLnBrk="1" hangingPunct="1"/>
            <a:endParaRPr lang="fr-FR" dirty="0">
              <a:latin typeface="Calibri" charset="0"/>
            </a:endParaRPr>
          </a:p>
          <a:p>
            <a:pPr lvl="1" eaLnBrk="1" hangingPunct="1"/>
            <a:endParaRPr lang="fr-FR" dirty="0">
              <a:latin typeface="Calibri"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noChangeArrowheads="1"/>
          </p:cNvSpPr>
          <p:nvPr>
            <p:ph type="title"/>
          </p:nvPr>
        </p:nvSpPr>
        <p:spPr/>
        <p:txBody>
          <a:bodyPr/>
          <a:lstStyle/>
          <a:p>
            <a:pPr eaLnBrk="1" hangingPunct="1"/>
            <a:r>
              <a:rPr lang="fr-FR" dirty="0">
                <a:latin typeface="Calibri" charset="0"/>
              </a:rPr>
              <a:t>3.1. Archéologie</a:t>
            </a:r>
          </a:p>
        </p:txBody>
      </p:sp>
      <p:sp>
        <p:nvSpPr>
          <p:cNvPr id="39938" name="Content Placeholder 2"/>
          <p:cNvSpPr>
            <a:spLocks noGrp="1" noChangeArrowheads="1"/>
          </p:cNvSpPr>
          <p:nvPr>
            <p:ph idx="1"/>
          </p:nvPr>
        </p:nvSpPr>
        <p:spPr>
          <a:xfrm>
            <a:off x="457200" y="1600200"/>
            <a:ext cx="8229600" cy="5257800"/>
          </a:xfrm>
        </p:spPr>
        <p:txBody>
          <a:bodyPr/>
          <a:lstStyle/>
          <a:p>
            <a:pPr eaLnBrk="1" hangingPunct="1"/>
            <a:endParaRPr lang="fr-FR" dirty="0">
              <a:latin typeface="Calibri" charset="0"/>
            </a:endParaRPr>
          </a:p>
          <a:p>
            <a:pPr eaLnBrk="1" hangingPunct="1"/>
            <a:endParaRPr lang="fr-FR" dirty="0">
              <a:latin typeface="Calibri" charset="0"/>
            </a:endParaRPr>
          </a:p>
          <a:p>
            <a:pPr eaLnBrk="1" hangingPunct="1"/>
            <a:r>
              <a:rPr lang="fr-FR" dirty="0">
                <a:latin typeface="Calibri" charset="0"/>
              </a:rPr>
              <a:t>Compétence régionale + CG : </a:t>
            </a:r>
          </a:p>
          <a:p>
            <a:pPr lvl="1" eaLnBrk="1" hangingPunct="1"/>
            <a:r>
              <a:rPr lang="fr-FR" dirty="0">
                <a:latin typeface="Calibri" charset="0"/>
              </a:rPr>
              <a:t>Fouilles archéologiques (</a:t>
            </a:r>
            <a:r>
              <a:rPr lang="fr-FR" dirty="0" err="1">
                <a:latin typeface="Calibri" charset="0"/>
              </a:rPr>
              <a:t>archéo</a:t>
            </a:r>
            <a:r>
              <a:rPr lang="fr-FR" dirty="0">
                <a:latin typeface="Calibri" charset="0"/>
              </a:rPr>
              <a:t> préventive ou découverte fortuite)</a:t>
            </a:r>
          </a:p>
          <a:p>
            <a:pPr lvl="1" eaLnBrk="1" hangingPunct="1"/>
            <a:r>
              <a:rPr lang="fr-FR" dirty="0">
                <a:latin typeface="Calibri" charset="0"/>
              </a:rPr>
              <a:t>Protection des sites archéologiques</a:t>
            </a:r>
          </a:p>
          <a:p>
            <a:pPr lvl="1" eaLnBrk="1" hangingPunct="1"/>
            <a:r>
              <a:rPr lang="fr-FR" dirty="0">
                <a:latin typeface="Calibri" charset="0"/>
              </a:rPr>
              <a:t>Détecteur de métaux si agréés (RW-RBC)</a:t>
            </a:r>
          </a:p>
          <a:p>
            <a:pPr lvl="1" eaLnBrk="1" hangingPunct="1"/>
            <a:r>
              <a:rPr lang="fr-FR" dirty="0">
                <a:latin typeface="Calibri" charset="0"/>
              </a:rPr>
              <a:t>Demande d’agrément pour dépôt de biens archéologiques</a:t>
            </a:r>
          </a:p>
          <a:p>
            <a:pPr eaLnBrk="1" hangingPunct="1"/>
            <a:r>
              <a:rPr lang="fr-FR" dirty="0">
                <a:latin typeface="Calibri" charset="0"/>
              </a:rPr>
              <a:t>Compétence communautaire + RBC : </a:t>
            </a:r>
          </a:p>
          <a:p>
            <a:pPr lvl="1" eaLnBrk="1" hangingPunct="1"/>
            <a:r>
              <a:rPr lang="fr-FR" dirty="0">
                <a:latin typeface="Calibri" charset="0"/>
              </a:rPr>
              <a:t>Biens archéologiques mobiliers</a:t>
            </a:r>
          </a:p>
          <a:p>
            <a:pPr lvl="1" eaLnBrk="1" hangingPunct="1"/>
            <a:r>
              <a:rPr lang="fr-FR" dirty="0">
                <a:latin typeface="Calibri" charset="0"/>
              </a:rPr>
              <a:t>RBC: Dévolution des biens issus des fouilles à RBC</a:t>
            </a:r>
          </a:p>
          <a:p>
            <a:pPr marL="0" indent="0" eaLnBrk="1" hangingPunct="1">
              <a:buNone/>
            </a:pPr>
            <a:endParaRPr lang="fr-FR" dirty="0">
              <a:latin typeface="Calibri" charset="0"/>
            </a:endParaRPr>
          </a:p>
          <a:p>
            <a:pPr lvl="1" eaLnBrk="1" hangingPunct="1"/>
            <a:endParaRPr lang="fr-FR" dirty="0">
              <a:latin typeface="Calibri" charset="0"/>
            </a:endParaRPr>
          </a:p>
        </p:txBody>
      </p:sp>
    </p:spTree>
    <p:extLst>
      <p:ext uri="{BB962C8B-B14F-4D97-AF65-F5344CB8AC3E}">
        <p14:creationId xmlns:p14="http://schemas.microsoft.com/office/powerpoint/2010/main" val="8660759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269D70-8010-8D4A-8D5B-DB6BE5E93ABF}"/>
              </a:ext>
            </a:extLst>
          </p:cNvPr>
          <p:cNvPicPr>
            <a:picLocks noChangeAspect="1"/>
          </p:cNvPicPr>
          <p:nvPr/>
        </p:nvPicPr>
        <p:blipFill>
          <a:blip r:embed="rId2"/>
          <a:stretch>
            <a:fillRect/>
          </a:stretch>
        </p:blipFill>
        <p:spPr>
          <a:xfrm>
            <a:off x="0" y="382190"/>
            <a:ext cx="9144000" cy="6093619"/>
          </a:xfrm>
          <a:prstGeom prst="rect">
            <a:avLst/>
          </a:prstGeom>
        </p:spPr>
      </p:pic>
      <p:sp>
        <p:nvSpPr>
          <p:cNvPr id="6" name="TextBox 5">
            <a:extLst>
              <a:ext uri="{FF2B5EF4-FFF2-40B4-BE49-F238E27FC236}">
                <a16:creationId xmlns:a16="http://schemas.microsoft.com/office/drawing/2014/main" id="{6AC2F449-AE4F-4546-B7EC-8FC47BC6447F}"/>
              </a:ext>
            </a:extLst>
          </p:cNvPr>
          <p:cNvSpPr txBox="1"/>
          <p:nvPr/>
        </p:nvSpPr>
        <p:spPr>
          <a:xfrm>
            <a:off x="0" y="6501920"/>
            <a:ext cx="9144000" cy="276999"/>
          </a:xfrm>
          <a:prstGeom prst="rect">
            <a:avLst/>
          </a:prstGeom>
          <a:noFill/>
        </p:spPr>
        <p:txBody>
          <a:bodyPr wrap="square" rtlCol="0">
            <a:spAutoFit/>
          </a:bodyPr>
          <a:lstStyle/>
          <a:p>
            <a:r>
              <a:rPr lang="en-US" sz="1200" dirty="0"/>
              <a:t>© </a:t>
            </a:r>
            <a:r>
              <a:rPr lang="en-US" sz="1200" dirty="0" err="1"/>
              <a:t>Agentschap</a:t>
            </a:r>
            <a:r>
              <a:rPr lang="en-US" sz="1200" dirty="0"/>
              <a:t> </a:t>
            </a:r>
            <a:r>
              <a:rPr lang="en-US" sz="1200" dirty="0" err="1"/>
              <a:t>Onroerend</a:t>
            </a:r>
            <a:r>
              <a:rPr lang="en-US" sz="1200" dirty="0"/>
              <a:t> </a:t>
            </a:r>
            <a:r>
              <a:rPr lang="en-US" sz="1200" dirty="0" err="1"/>
              <a:t>erfgoed</a:t>
            </a:r>
            <a:r>
              <a:rPr lang="en-US" sz="1200" dirty="0"/>
              <a:t>; </a:t>
            </a:r>
            <a:r>
              <a:rPr lang="en-US" sz="1200" dirty="0">
                <a:hlinkClick r:id="rId3"/>
              </a:rPr>
              <a:t>https://www.vrt.be/vrtnws/nl/2020/12/16/opvallende-archeologische-vondst-in-gingelom-blijkt-franse-geldr/</a:t>
            </a:r>
            <a:r>
              <a:rPr lang="en-US" sz="1200" dirty="0"/>
              <a:t> </a:t>
            </a:r>
          </a:p>
        </p:txBody>
      </p:sp>
    </p:spTree>
    <p:extLst>
      <p:ext uri="{BB962C8B-B14F-4D97-AF65-F5344CB8AC3E}">
        <p14:creationId xmlns:p14="http://schemas.microsoft.com/office/powerpoint/2010/main" val="6650468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descr="Une image contenant bâtiment, extérieur, terrain, cerf-volant&#10;&#10;Description générée automatiquement">
            <a:extLst>
              <a:ext uri="{FF2B5EF4-FFF2-40B4-BE49-F238E27FC236}">
                <a16:creationId xmlns:a16="http://schemas.microsoft.com/office/drawing/2014/main" id="{EAC69C22-4D54-41D0-A504-93A64E1704F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27584" y="1368577"/>
            <a:ext cx="7488832" cy="4992555"/>
          </a:xfrm>
        </p:spPr>
      </p:pic>
      <p:sp>
        <p:nvSpPr>
          <p:cNvPr id="6" name="TextBox 5">
            <a:extLst>
              <a:ext uri="{FF2B5EF4-FFF2-40B4-BE49-F238E27FC236}">
                <a16:creationId xmlns:a16="http://schemas.microsoft.com/office/drawing/2014/main" id="{41DCAD91-ABB5-7D4A-8EFF-F3EC4A0D559D}"/>
              </a:ext>
            </a:extLst>
          </p:cNvPr>
          <p:cNvSpPr txBox="1"/>
          <p:nvPr/>
        </p:nvSpPr>
        <p:spPr>
          <a:xfrm>
            <a:off x="529263" y="6488668"/>
            <a:ext cx="2889445" cy="369332"/>
          </a:xfrm>
          <a:prstGeom prst="rect">
            <a:avLst/>
          </a:prstGeom>
          <a:noFill/>
        </p:spPr>
        <p:txBody>
          <a:bodyPr wrap="none" rtlCol="0">
            <a:spAutoFit/>
          </a:bodyPr>
          <a:lstStyle/>
          <a:p>
            <a:r>
              <a:rPr lang="fr-FR" dirty="0"/>
              <a:t>© Saskia Van Parys, KBIN</a:t>
            </a:r>
          </a:p>
        </p:txBody>
      </p:sp>
    </p:spTree>
    <p:extLst>
      <p:ext uri="{BB962C8B-B14F-4D97-AF65-F5344CB8AC3E}">
        <p14:creationId xmlns:p14="http://schemas.microsoft.com/office/powerpoint/2010/main" val="10842450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00BBFFE-E96B-754F-B28E-466B1D5FA756}"/>
              </a:ext>
            </a:extLst>
          </p:cNvPr>
          <p:cNvPicPr>
            <a:picLocks noGrp="1" noChangeAspect="1"/>
          </p:cNvPicPr>
          <p:nvPr>
            <p:ph idx="1"/>
          </p:nvPr>
        </p:nvPicPr>
        <p:blipFill>
          <a:blip r:embed="rId3"/>
          <a:stretch>
            <a:fillRect/>
          </a:stretch>
        </p:blipFill>
        <p:spPr>
          <a:xfrm>
            <a:off x="758689" y="1349375"/>
            <a:ext cx="7896497" cy="4429125"/>
          </a:xfrm>
        </p:spPr>
      </p:pic>
      <p:sp>
        <p:nvSpPr>
          <p:cNvPr id="6" name="TextBox 5">
            <a:extLst>
              <a:ext uri="{FF2B5EF4-FFF2-40B4-BE49-F238E27FC236}">
                <a16:creationId xmlns:a16="http://schemas.microsoft.com/office/drawing/2014/main" id="{41DCAD91-ABB5-7D4A-8EFF-F3EC4A0D559D}"/>
              </a:ext>
            </a:extLst>
          </p:cNvPr>
          <p:cNvSpPr txBox="1"/>
          <p:nvPr/>
        </p:nvSpPr>
        <p:spPr>
          <a:xfrm>
            <a:off x="156460" y="6206906"/>
            <a:ext cx="9100953" cy="646331"/>
          </a:xfrm>
          <a:prstGeom prst="rect">
            <a:avLst/>
          </a:prstGeom>
          <a:noFill/>
        </p:spPr>
        <p:txBody>
          <a:bodyPr wrap="none" rtlCol="0">
            <a:spAutoFit/>
          </a:bodyPr>
          <a:lstStyle/>
          <a:p>
            <a:r>
              <a:rPr lang="en-US" dirty="0"/>
              <a:t>Lion </a:t>
            </a:r>
            <a:r>
              <a:rPr lang="en-US" dirty="0" err="1"/>
              <a:t>sculpté</a:t>
            </a:r>
            <a:r>
              <a:rPr lang="en-US" dirty="0"/>
              <a:t> </a:t>
            </a:r>
            <a:r>
              <a:rPr lang="en-US" dirty="0" err="1"/>
              <a:t>d’une</a:t>
            </a:r>
            <a:r>
              <a:rPr lang="en-US" dirty="0"/>
              <a:t> </a:t>
            </a:r>
            <a:r>
              <a:rPr lang="en-US" dirty="0" err="1"/>
              <a:t>fontaine</a:t>
            </a:r>
            <a:r>
              <a:rPr lang="en-US" dirty="0"/>
              <a:t> de la villa </a:t>
            </a:r>
            <a:r>
              <a:rPr lang="en-US" dirty="0" err="1"/>
              <a:t>gallo</a:t>
            </a:r>
            <a:r>
              <a:rPr lang="en-US" dirty="0"/>
              <a:t>-romaine </a:t>
            </a:r>
            <a:r>
              <a:rPr lang="en-US" dirty="0" err="1"/>
              <a:t>d’Anthée</a:t>
            </a:r>
            <a:r>
              <a:rPr lang="en-US" dirty="0"/>
              <a:t>, </a:t>
            </a:r>
            <a:r>
              <a:rPr lang="en-US" dirty="0" err="1"/>
              <a:t>Musée</a:t>
            </a:r>
            <a:r>
              <a:rPr lang="en-US" dirty="0"/>
              <a:t> </a:t>
            </a:r>
            <a:r>
              <a:rPr lang="en-US" dirty="0" err="1"/>
              <a:t>archéologique</a:t>
            </a:r>
            <a:r>
              <a:rPr lang="en-US" dirty="0"/>
              <a:t> de Namur </a:t>
            </a:r>
          </a:p>
          <a:p>
            <a:r>
              <a:rPr lang="fr-FR" dirty="0"/>
              <a:t>© DR</a:t>
            </a:r>
          </a:p>
        </p:txBody>
      </p:sp>
    </p:spTree>
    <p:extLst>
      <p:ext uri="{BB962C8B-B14F-4D97-AF65-F5344CB8AC3E}">
        <p14:creationId xmlns:p14="http://schemas.microsoft.com/office/powerpoint/2010/main" val="11695464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noChangeArrowheads="1"/>
          </p:cNvSpPr>
          <p:nvPr>
            <p:ph type="title"/>
          </p:nvPr>
        </p:nvSpPr>
        <p:spPr/>
        <p:txBody>
          <a:bodyPr/>
          <a:lstStyle/>
          <a:p>
            <a:pPr eaLnBrk="1" hangingPunct="1"/>
            <a:r>
              <a:rPr lang="fr-FR" dirty="0">
                <a:latin typeface="Calibri" charset="0"/>
              </a:rPr>
              <a:t>3.2. La protection d’ensemble</a:t>
            </a:r>
          </a:p>
        </p:txBody>
      </p:sp>
      <p:sp>
        <p:nvSpPr>
          <p:cNvPr id="39938" name="Content Placeholder 2"/>
          <p:cNvSpPr>
            <a:spLocks noGrp="1" noChangeArrowheads="1"/>
          </p:cNvSpPr>
          <p:nvPr>
            <p:ph idx="1"/>
          </p:nvPr>
        </p:nvSpPr>
        <p:spPr/>
        <p:txBody>
          <a:bodyPr/>
          <a:lstStyle/>
          <a:p>
            <a:pPr eaLnBrk="1" hangingPunct="1"/>
            <a:r>
              <a:rPr lang="fr-FR">
                <a:latin typeface="Calibri" charset="0"/>
              </a:rPr>
              <a:t>Une antique </a:t>
            </a:r>
            <a:r>
              <a:rPr lang="fr-FR" i="1">
                <a:latin typeface="Calibri" charset="0"/>
              </a:rPr>
              <a:t>summa divisio </a:t>
            </a:r>
            <a:r>
              <a:rPr lang="fr-FR">
                <a:latin typeface="Calibri" charset="0"/>
              </a:rPr>
              <a:t>entre meubles et immeubles en droit (civil) des biens : </a:t>
            </a:r>
          </a:p>
          <a:p>
            <a:pPr lvl="1" eaLnBrk="1" hangingPunct="1"/>
            <a:r>
              <a:rPr lang="fr-FR">
                <a:latin typeface="Calibri" charset="0"/>
              </a:rPr>
              <a:t>Biens immeubles par nature</a:t>
            </a:r>
          </a:p>
          <a:p>
            <a:pPr lvl="1" eaLnBrk="1" hangingPunct="1"/>
            <a:r>
              <a:rPr lang="fr-FR">
                <a:latin typeface="Calibri" charset="0"/>
              </a:rPr>
              <a:t>Bien meubles par nature</a:t>
            </a:r>
          </a:p>
          <a:p>
            <a:pPr lvl="1" eaLnBrk="1" hangingPunct="1"/>
            <a:r>
              <a:rPr lang="fr-FR">
                <a:latin typeface="Calibri" charset="0"/>
              </a:rPr>
              <a:t>Biens immeubles par destination</a:t>
            </a:r>
          </a:p>
          <a:p>
            <a:pPr eaLnBrk="1" hangingPunct="1"/>
            <a:r>
              <a:rPr lang="fr-FR">
                <a:latin typeface="Calibri" charset="0"/>
              </a:rPr>
              <a:t>Certains effets néfastes pour le patrimoine culturel</a:t>
            </a:r>
          </a:p>
          <a:p>
            <a:pPr eaLnBrk="1" hangingPunct="1"/>
            <a:endParaRPr lang="fr-FR">
              <a:latin typeface="Calibri" charset="0"/>
            </a:endParaRPr>
          </a:p>
          <a:p>
            <a:pPr lvl="1" eaLnBrk="1" hangingPunct="1"/>
            <a:endParaRPr lang="fr-FR">
              <a:latin typeface="Calibri" charset="0"/>
            </a:endParaRPr>
          </a:p>
        </p:txBody>
      </p:sp>
    </p:spTree>
    <p:extLst>
      <p:ext uri="{BB962C8B-B14F-4D97-AF65-F5344CB8AC3E}">
        <p14:creationId xmlns:p14="http://schemas.microsoft.com/office/powerpoint/2010/main" val="112115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noChangeArrowheads="1"/>
          </p:cNvSpPr>
          <p:nvPr>
            <p:ph type="title"/>
          </p:nvPr>
        </p:nvSpPr>
        <p:spPr/>
        <p:txBody>
          <a:bodyPr/>
          <a:lstStyle/>
          <a:p>
            <a:pPr eaLnBrk="1" hangingPunct="1"/>
            <a:r>
              <a:rPr lang="fr-FR" dirty="0">
                <a:latin typeface="Calibri" charset="0"/>
              </a:rPr>
              <a:t>3.2. La protection d’ensemble</a:t>
            </a:r>
          </a:p>
        </p:txBody>
      </p:sp>
      <p:sp>
        <p:nvSpPr>
          <p:cNvPr id="40962" name="Content Placeholder 2"/>
          <p:cNvSpPr>
            <a:spLocks noGrp="1" noChangeArrowheads="1"/>
          </p:cNvSpPr>
          <p:nvPr>
            <p:ph idx="1"/>
          </p:nvPr>
        </p:nvSpPr>
        <p:spPr/>
        <p:txBody>
          <a:bodyPr/>
          <a:lstStyle/>
          <a:p>
            <a:pPr marL="0" indent="0" eaLnBrk="1" hangingPunct="1">
              <a:buFont typeface="Arial" charset="0"/>
              <a:buNone/>
            </a:pPr>
            <a:r>
              <a:rPr lang="fr-FR" dirty="0">
                <a:latin typeface="Calibri" charset="0"/>
              </a:rPr>
              <a:t>(1) Répartition artificielle des compétences entre le patrimoine immobilier et mobilier:</a:t>
            </a:r>
          </a:p>
          <a:p>
            <a:pPr marL="857250" lvl="1" indent="-457200" eaLnBrk="1" hangingPunct="1">
              <a:buFontTx/>
              <a:buChar char="-"/>
            </a:pPr>
            <a:r>
              <a:rPr lang="fr-FR" dirty="0">
                <a:latin typeface="Calibri" charset="0"/>
              </a:rPr>
              <a:t>Régionalisation du patrimoine immobilier</a:t>
            </a:r>
          </a:p>
          <a:p>
            <a:pPr marL="857250" lvl="1" indent="-457200" eaLnBrk="1" hangingPunct="1">
              <a:buFontTx/>
              <a:buChar char="-"/>
            </a:pPr>
            <a:r>
              <a:rPr lang="fr-FR" dirty="0">
                <a:latin typeface="Calibri" charset="0"/>
              </a:rPr>
              <a:t>Répartitions subséquentes de la compétence : </a:t>
            </a:r>
            <a:r>
              <a:rPr lang="fr-FR" dirty="0" err="1">
                <a:latin typeface="Calibri" charset="0"/>
              </a:rPr>
              <a:t>Cté</a:t>
            </a:r>
            <a:r>
              <a:rPr lang="fr-FR" dirty="0">
                <a:latin typeface="Calibri" charset="0"/>
              </a:rPr>
              <a:t> germanophone et RBC (« matières biculturelles d’intérêt régional »)</a:t>
            </a:r>
          </a:p>
          <a:p>
            <a:pPr marL="857250" lvl="1" indent="-457200" eaLnBrk="1" hangingPunct="1">
              <a:buFontTx/>
              <a:buChar char="-"/>
            </a:pPr>
            <a:r>
              <a:rPr lang="fr-FR" dirty="0">
                <a:latin typeface="Calibri" charset="0"/>
              </a:rPr>
              <a:t>Reste de compétence pour l’État fédéral : certains biens culturels dans les ESF (y compris le « </a:t>
            </a:r>
            <a:r>
              <a:rPr lang="fr-FR" dirty="0" err="1">
                <a:latin typeface="Calibri" charset="0"/>
              </a:rPr>
              <a:t>War</a:t>
            </a:r>
            <a:r>
              <a:rPr lang="fr-FR" dirty="0">
                <a:latin typeface="Calibri" charset="0"/>
              </a:rPr>
              <a:t> </a:t>
            </a:r>
            <a:r>
              <a:rPr lang="fr-FR" dirty="0" err="1">
                <a:latin typeface="Calibri" charset="0"/>
              </a:rPr>
              <a:t>Heritage</a:t>
            </a:r>
            <a:r>
              <a:rPr lang="fr-FR" dirty="0">
                <a:latin typeface="Calibri" charset="0"/>
              </a:rPr>
              <a:t> Institute »)</a:t>
            </a:r>
          </a:p>
          <a:p>
            <a:pPr marL="857250" lvl="1" indent="-457200" eaLnBrk="1" hangingPunct="1">
              <a:buFontTx/>
              <a:buChar char="-"/>
            </a:pPr>
            <a:endParaRPr lang="fr-FR" dirty="0">
              <a:latin typeface="Calibri"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1513"/>
            <a:ext cx="9144000" cy="551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noChangeArrowheads="1"/>
          </p:cNvSpPr>
          <p:nvPr>
            <p:ph type="title"/>
          </p:nvPr>
        </p:nvSpPr>
        <p:spPr/>
        <p:txBody>
          <a:bodyPr/>
          <a:lstStyle/>
          <a:p>
            <a:pPr eaLnBrk="1" hangingPunct="1"/>
            <a:r>
              <a:rPr lang="fr-FR" dirty="0">
                <a:latin typeface="Calibri" charset="0"/>
              </a:rPr>
              <a:t>3.2. La protection d’ensemble</a:t>
            </a:r>
          </a:p>
        </p:txBody>
      </p:sp>
      <p:sp>
        <p:nvSpPr>
          <p:cNvPr id="3" name="Content Placeholder 2">
            <a:extLst>
              <a:ext uri="{FF2B5EF4-FFF2-40B4-BE49-F238E27FC236}">
                <a16:creationId xmlns:a16="http://schemas.microsoft.com/office/drawing/2014/main" id="{64BC7082-0807-AC41-9B35-F1BD26D6D690}"/>
              </a:ext>
            </a:extLst>
          </p:cNvPr>
          <p:cNvSpPr>
            <a:spLocks noGrp="1"/>
          </p:cNvSpPr>
          <p:nvPr>
            <p:ph idx="1"/>
          </p:nvPr>
        </p:nvSpPr>
        <p:spPr>
          <a:xfrm>
            <a:off x="457200" y="1600200"/>
            <a:ext cx="8229600" cy="5257800"/>
          </a:xfrm>
        </p:spPr>
        <p:txBody>
          <a:bodyPr>
            <a:normAutofit/>
          </a:bodyPr>
          <a:lstStyle/>
          <a:p>
            <a:pPr marL="0" indent="0" eaLnBrk="1" hangingPunct="1">
              <a:buFont typeface="Arial" charset="0"/>
              <a:buNone/>
            </a:pPr>
            <a:endParaRPr lang="fr-FR" dirty="0">
              <a:latin typeface="Calibri" charset="0"/>
            </a:endParaRPr>
          </a:p>
          <a:p>
            <a:pPr marL="0" indent="0" eaLnBrk="1" hangingPunct="1">
              <a:buFont typeface="Arial" charset="0"/>
              <a:buNone/>
            </a:pPr>
            <a:endParaRPr lang="fr-FR" dirty="0">
              <a:latin typeface="Calibri" charset="0"/>
            </a:endParaRPr>
          </a:p>
          <a:p>
            <a:pPr marL="0" indent="0" eaLnBrk="1" hangingPunct="1">
              <a:buFont typeface="Arial" charset="0"/>
              <a:buNone/>
            </a:pPr>
            <a:endParaRPr lang="fr-FR" dirty="0">
              <a:latin typeface="Calibri" charset="0"/>
            </a:endParaRPr>
          </a:p>
          <a:p>
            <a:pPr marL="0" indent="0" eaLnBrk="1" hangingPunct="1">
              <a:buFont typeface="Arial" charset="0"/>
              <a:buNone/>
            </a:pPr>
            <a:r>
              <a:rPr lang="fr-FR" dirty="0">
                <a:latin typeface="Calibri" charset="0"/>
              </a:rPr>
              <a:t>(2) Difficulté d’utiliser la catégorie des biens immeubles par destination : </a:t>
            </a:r>
          </a:p>
          <a:p>
            <a:pPr marL="400050" lvl="1" indent="0" eaLnBrk="1" hangingPunct="1">
              <a:buFont typeface="Arial" charset="0"/>
              <a:buNone/>
            </a:pPr>
            <a:r>
              <a:rPr lang="fr-FR" dirty="0">
                <a:latin typeface="Calibri" charset="0"/>
              </a:rPr>
              <a:t>- Protection automatique de certains biens sans intérêt culturel</a:t>
            </a:r>
          </a:p>
          <a:p>
            <a:pPr marL="400050" lvl="1" indent="0" eaLnBrk="1" hangingPunct="1">
              <a:buFont typeface="Arial" charset="0"/>
              <a:buNone/>
            </a:pPr>
            <a:r>
              <a:rPr lang="fr-FR" dirty="0">
                <a:latin typeface="Calibri" charset="0"/>
              </a:rPr>
              <a:t>- Unité de propriété empêche des protections</a:t>
            </a:r>
          </a:p>
          <a:p>
            <a:pPr marL="400050" lvl="1" indent="0" eaLnBrk="1" hangingPunct="1">
              <a:buFont typeface="Arial" charset="0"/>
              <a:buNone/>
            </a:pPr>
            <a:r>
              <a:rPr lang="fr-FR" dirty="0">
                <a:latin typeface="Calibri" charset="0"/>
              </a:rPr>
              <a:t>- Volonté d’attacher peut exclure des biens </a:t>
            </a:r>
          </a:p>
          <a:p>
            <a:pPr marL="400050" lvl="1" indent="0" eaLnBrk="1" hangingPunct="1">
              <a:buFont typeface="Arial" charset="0"/>
              <a:buAutoNum type="arabicParenBoth"/>
            </a:pPr>
            <a:endParaRPr lang="fr-FR" dirty="0">
              <a:latin typeface="Calibri" charset="0"/>
            </a:endParaRPr>
          </a:p>
          <a:p>
            <a:pPr marL="400050" lvl="1" indent="0" eaLnBrk="1" hangingPunct="1">
              <a:buFont typeface="Arial" charset="0"/>
              <a:buAutoNum type="arabicParenBoth"/>
            </a:pPr>
            <a:endParaRPr lang="fr-FR" dirty="0">
              <a:latin typeface="Calibri"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13B241-B2A2-2446-96BC-60999920B47E}"/>
              </a:ext>
            </a:extLst>
          </p:cNvPr>
          <p:cNvSpPr>
            <a:spLocks noGrp="1"/>
          </p:cNvSpPr>
          <p:nvPr>
            <p:ph type="title"/>
          </p:nvPr>
        </p:nvSpPr>
        <p:spPr/>
        <p:txBody>
          <a:bodyPr rtlCol="0">
            <a:normAutofit fontScale="90000"/>
          </a:bodyPr>
          <a:lstStyle/>
          <a:p>
            <a:pPr eaLnBrk="1" fontAlgn="auto" hangingPunct="1">
              <a:spcAft>
                <a:spcPts val="0"/>
              </a:spcAft>
              <a:defRPr/>
            </a:pPr>
            <a:r>
              <a:rPr lang="fr-FR" dirty="0">
                <a:ea typeface="+mj-ea"/>
                <a:sym typeface="Wingdings"/>
              </a:rPr>
              <a:t>1. Historique : La protection du patrimoine en Belgique</a:t>
            </a:r>
          </a:p>
        </p:txBody>
      </p:sp>
      <p:sp>
        <p:nvSpPr>
          <p:cNvPr id="3" name="Espace réservé du contenu 2">
            <a:extLst>
              <a:ext uri="{FF2B5EF4-FFF2-40B4-BE49-F238E27FC236}">
                <a16:creationId xmlns:a16="http://schemas.microsoft.com/office/drawing/2014/main" id="{E1BE5267-253A-6C41-9C8F-B145817EF279}"/>
              </a:ext>
            </a:extLst>
          </p:cNvPr>
          <p:cNvSpPr>
            <a:spLocks noGrp="1"/>
          </p:cNvSpPr>
          <p:nvPr>
            <p:ph idx="1"/>
          </p:nvPr>
        </p:nvSpPr>
        <p:spPr>
          <a:xfrm>
            <a:off x="457200" y="1600200"/>
            <a:ext cx="8229600" cy="5062538"/>
          </a:xfrm>
        </p:spPr>
        <p:txBody>
          <a:bodyPr>
            <a:normAutofit/>
          </a:bodyPr>
          <a:lstStyle/>
          <a:p>
            <a:pPr marL="0" indent="0" algn="ctr" eaLnBrk="1" hangingPunct="1">
              <a:buFont typeface="Arial" charset="0"/>
              <a:buNone/>
            </a:pPr>
            <a:endParaRPr lang="fr-FR" b="1" dirty="0">
              <a:latin typeface="Calibri" charset="0"/>
              <a:sym typeface="Wingdings" charset="0"/>
            </a:endParaRPr>
          </a:p>
          <a:p>
            <a:pPr marL="0" indent="0" algn="ctr" eaLnBrk="1" hangingPunct="1">
              <a:buFont typeface="Arial" charset="0"/>
              <a:buNone/>
            </a:pPr>
            <a:endParaRPr lang="fr-FR" b="1" dirty="0">
              <a:latin typeface="Calibri" charset="0"/>
              <a:sym typeface="Wingdings" charset="0"/>
            </a:endParaRPr>
          </a:p>
          <a:p>
            <a:pPr marL="0" indent="0" algn="ctr" eaLnBrk="1" hangingPunct="1">
              <a:buFont typeface="Arial" charset="0"/>
              <a:buNone/>
            </a:pPr>
            <a:endParaRPr lang="fr-FR" b="1" dirty="0">
              <a:latin typeface="Calibri" charset="0"/>
              <a:sym typeface="Wingdings" charset="0"/>
            </a:endParaRPr>
          </a:p>
          <a:p>
            <a:pPr marL="0" indent="0" algn="ctr" eaLnBrk="1" hangingPunct="1">
              <a:buFont typeface="Arial" charset="0"/>
              <a:buNone/>
            </a:pPr>
            <a:r>
              <a:rPr lang="fr-FR" b="1" dirty="0">
                <a:latin typeface="Calibri" charset="0"/>
                <a:sym typeface="Wingdings" charset="0"/>
              </a:rPr>
              <a:t>1835 – 1931 : la protection éparse de monuments</a:t>
            </a:r>
          </a:p>
          <a:p>
            <a:pPr marL="0" indent="0" algn="ctr" eaLnBrk="1" hangingPunct="1">
              <a:buFont typeface="Arial" charset="0"/>
              <a:buNone/>
            </a:pPr>
            <a:endParaRPr lang="fr-FR" b="1" dirty="0">
              <a:latin typeface="Calibri" charset="0"/>
              <a:sym typeface="Wingdings" charset="0"/>
            </a:endParaRPr>
          </a:p>
          <a:p>
            <a:pPr marL="0" indent="0" eaLnBrk="1" hangingPunct="1">
              <a:buFontTx/>
              <a:buChar char="-"/>
            </a:pPr>
            <a:r>
              <a:rPr lang="fr-FR" dirty="0">
                <a:latin typeface="Calibri" charset="0"/>
                <a:sym typeface="Wingdings" charset="0"/>
              </a:rPr>
              <a:t>La pratique de la CRM(S)</a:t>
            </a:r>
          </a:p>
          <a:p>
            <a:pPr marL="0" indent="0" eaLnBrk="1" hangingPunct="1">
              <a:buFontTx/>
              <a:buChar char="-"/>
            </a:pPr>
            <a:r>
              <a:rPr lang="fr-FR" dirty="0">
                <a:latin typeface="Calibri" charset="0"/>
                <a:sym typeface="Wingdings" charset="0"/>
              </a:rPr>
              <a:t>Règles dans des lois générales</a:t>
            </a:r>
          </a:p>
          <a:p>
            <a:pPr marL="0" indent="0">
              <a:buFontTx/>
              <a:buChar char="-"/>
            </a:pPr>
            <a:r>
              <a:rPr lang="en-GB" dirty="0"/>
              <a:t>La </a:t>
            </a:r>
            <a:r>
              <a:rPr lang="en-GB" dirty="0" err="1"/>
              <a:t>loi</a:t>
            </a:r>
            <a:r>
              <a:rPr lang="en-GB" dirty="0"/>
              <a:t> du 12 </a:t>
            </a:r>
            <a:r>
              <a:rPr lang="en-GB" dirty="0" err="1"/>
              <a:t>août</a:t>
            </a:r>
            <a:r>
              <a:rPr lang="en-GB" dirty="0"/>
              <a:t> 1911 sur la protection des </a:t>
            </a:r>
            <a:r>
              <a:rPr lang="en-GB" dirty="0" err="1"/>
              <a:t>paysages</a:t>
            </a:r>
            <a:endParaRPr lang="fr-FR" dirty="0">
              <a:latin typeface="Calibri" charset="0"/>
              <a:sym typeface="Wingdings" charset="0"/>
            </a:endParaRPr>
          </a:p>
          <a:p>
            <a:pPr marL="0" indent="0" eaLnBrk="1" hangingPunct="1">
              <a:buFontTx/>
              <a:buChar char="-"/>
            </a:pPr>
            <a:r>
              <a:rPr lang="fr-FR" dirty="0">
                <a:latin typeface="Calibri" charset="0"/>
                <a:sym typeface="Wingdings" charset="0"/>
              </a:rPr>
              <a:t>La loi du 26 mars 1914 (Waterloo)</a:t>
            </a:r>
          </a:p>
          <a:p>
            <a:pPr marL="0" indent="0" eaLnBrk="1" hangingPunct="1">
              <a:buFontTx/>
              <a:buChar char="-"/>
            </a:pPr>
            <a:r>
              <a:rPr lang="fr-FR" dirty="0">
                <a:latin typeface="Calibri" charset="0"/>
                <a:sym typeface="Wingdings" charset="0"/>
              </a:rPr>
              <a:t>La protection par le domaine public</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4"/>
          <p:cNvSpPr>
            <a:spLocks noGrp="1" noChangeArrowheads="1"/>
          </p:cNvSpPr>
          <p:nvPr>
            <p:ph type="title"/>
          </p:nvPr>
        </p:nvSpPr>
        <p:spPr/>
        <p:txBody>
          <a:bodyPr/>
          <a:lstStyle/>
          <a:p>
            <a:pPr eaLnBrk="1" hangingPunct="1"/>
            <a:r>
              <a:rPr lang="fr-FR" dirty="0">
                <a:latin typeface="Calibri" charset="0"/>
              </a:rPr>
              <a:t>3.2. La protection d’ensemble</a:t>
            </a:r>
          </a:p>
        </p:txBody>
      </p:sp>
      <p:sp>
        <p:nvSpPr>
          <p:cNvPr id="44033" name="Content Placeholder 2"/>
          <p:cNvSpPr>
            <a:spLocks noGrp="1" noChangeArrowheads="1"/>
          </p:cNvSpPr>
          <p:nvPr>
            <p:ph idx="1"/>
          </p:nvPr>
        </p:nvSpPr>
        <p:spPr/>
        <p:txBody>
          <a:bodyPr/>
          <a:lstStyle/>
          <a:p>
            <a:pPr marL="0" indent="0" eaLnBrk="1" hangingPunct="1">
              <a:buFont typeface="Arial" charset="0"/>
              <a:buNone/>
            </a:pPr>
            <a:r>
              <a:rPr lang="fr-FR" dirty="0">
                <a:latin typeface="Calibri" charset="0"/>
              </a:rPr>
              <a:t>(3) Difficulté de protéger des meubles arrachés d’un monument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175" y="0"/>
            <a:ext cx="4565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 y="623888"/>
            <a:ext cx="8489950" cy="561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noChangeArrowheads="1"/>
          </p:cNvSpPr>
          <p:nvPr>
            <p:ph type="title"/>
          </p:nvPr>
        </p:nvSpPr>
        <p:spPr/>
        <p:txBody>
          <a:bodyPr/>
          <a:lstStyle/>
          <a:p>
            <a:pPr eaLnBrk="1" hangingPunct="1"/>
            <a:r>
              <a:rPr lang="fr-FR" dirty="0">
                <a:latin typeface="Calibri" charset="0"/>
              </a:rPr>
              <a:t>3.2. La protection d’ensemble</a:t>
            </a:r>
          </a:p>
        </p:txBody>
      </p:sp>
      <p:sp>
        <p:nvSpPr>
          <p:cNvPr id="3" name="Content Placeholder 2">
            <a:extLst>
              <a:ext uri="{FF2B5EF4-FFF2-40B4-BE49-F238E27FC236}">
                <a16:creationId xmlns:a16="http://schemas.microsoft.com/office/drawing/2014/main" id="{C16BEAB8-D949-8A42-B7DE-9CC298BFF1FB}"/>
              </a:ext>
            </a:extLst>
          </p:cNvPr>
          <p:cNvSpPr>
            <a:spLocks noGrp="1"/>
          </p:cNvSpPr>
          <p:nvPr>
            <p:ph idx="1"/>
          </p:nvPr>
        </p:nvSpPr>
        <p:spPr>
          <a:xfrm>
            <a:off x="457200" y="1600200"/>
            <a:ext cx="8229600" cy="5257800"/>
          </a:xfrm>
        </p:spPr>
        <p:txBody>
          <a:bodyPr/>
          <a:lstStyle/>
          <a:p>
            <a:pPr marL="0" indent="0" eaLnBrk="1" hangingPunct="1">
              <a:buFont typeface="Arial" charset="0"/>
              <a:buNone/>
            </a:pPr>
            <a:endParaRPr lang="fr-FR" dirty="0">
              <a:latin typeface="Calibri" charset="0"/>
            </a:endParaRPr>
          </a:p>
          <a:p>
            <a:pPr marL="0" indent="0" eaLnBrk="1" hangingPunct="1">
              <a:buFont typeface="Arial" charset="0"/>
              <a:buNone/>
            </a:pPr>
            <a:endParaRPr lang="fr-FR" dirty="0">
              <a:latin typeface="Calibri" charset="0"/>
            </a:endParaRPr>
          </a:p>
          <a:p>
            <a:pPr marL="0" indent="0" eaLnBrk="1" hangingPunct="1">
              <a:buFont typeface="Arial" charset="0"/>
              <a:buNone/>
            </a:pPr>
            <a:r>
              <a:rPr lang="fr-FR" dirty="0">
                <a:latin typeface="Calibri" charset="0"/>
              </a:rPr>
              <a:t>- La notion des « installations et éléments décoratifs faisant partie intégrante du monument »</a:t>
            </a:r>
          </a:p>
          <a:p>
            <a:pPr marL="914400" lvl="1" indent="-514350" eaLnBrk="1" hangingPunct="1">
              <a:buFont typeface="Arial" charset="0"/>
              <a:buChar char="•"/>
            </a:pPr>
            <a:r>
              <a:rPr lang="fr-FR" dirty="0">
                <a:latin typeface="Calibri" charset="0"/>
              </a:rPr>
              <a:t>RBC – CG </a:t>
            </a:r>
          </a:p>
          <a:p>
            <a:pPr marL="0" indent="0" eaLnBrk="1" hangingPunct="1">
              <a:buFontTx/>
              <a:buChar char="-"/>
            </a:pPr>
            <a:r>
              <a:rPr lang="fr-FR" dirty="0">
                <a:latin typeface="Calibri" charset="0"/>
              </a:rPr>
              <a:t>La notion de « biens culturels »  </a:t>
            </a:r>
          </a:p>
          <a:p>
            <a:pPr marL="914400" lvl="1" indent="-514350" eaLnBrk="1" hangingPunct="1">
              <a:buFont typeface="Arial" charset="0"/>
              <a:buChar char="•"/>
            </a:pPr>
            <a:r>
              <a:rPr lang="fr-FR" dirty="0">
                <a:latin typeface="Calibri" charset="0"/>
              </a:rPr>
              <a:t>RF – RW </a:t>
            </a:r>
          </a:p>
          <a:p>
            <a:pPr marL="914400" lvl="1" indent="-514350" eaLnBrk="1" hangingPunct="1">
              <a:buFont typeface="Arial" charset="0"/>
              <a:buNone/>
            </a:pPr>
            <a:r>
              <a:rPr lang="fr-FR" dirty="0">
                <a:latin typeface="Calibri" charset="0"/>
                <a:sym typeface="Wingdings" charset="0"/>
              </a:rPr>
              <a:t> </a:t>
            </a:r>
            <a:r>
              <a:rPr lang="fr-FR" dirty="0">
                <a:latin typeface="Calibri" charset="0"/>
              </a:rPr>
              <a:t>Risque de confusion avec le patrimoine culturel mobilier!</a:t>
            </a:r>
          </a:p>
          <a:p>
            <a:pPr marL="0" indent="0" eaLnBrk="1" hangingPunct="1">
              <a:buFont typeface="Arial" charset="0"/>
              <a:buNone/>
            </a:pPr>
            <a:r>
              <a:rPr lang="fr-FR" dirty="0">
                <a:latin typeface="Calibri" charset="0"/>
              </a:rPr>
              <a:t>- L’incidence jurisprudentielle de ces notions</a:t>
            </a:r>
          </a:p>
          <a:p>
            <a:pPr marL="914400" lvl="1" indent="-514350" eaLnBrk="1" hangingPunct="1">
              <a:buFont typeface="Arial" charset="0"/>
              <a:buChar char="•"/>
            </a:pPr>
            <a:r>
              <a:rPr lang="fr-FR" dirty="0">
                <a:latin typeface="Calibri" charset="0"/>
              </a:rPr>
              <a:t>La « saga » du Palais </a:t>
            </a:r>
            <a:r>
              <a:rPr lang="fr-FR" dirty="0" err="1">
                <a:latin typeface="Calibri" charset="0"/>
              </a:rPr>
              <a:t>Stoclet</a:t>
            </a:r>
            <a:endParaRPr lang="fr-FR" dirty="0">
              <a:latin typeface="Calibri"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noChangeArrowheads="1"/>
          </p:cNvSpPr>
          <p:nvPr>
            <p:ph type="title"/>
          </p:nvPr>
        </p:nvSpPr>
        <p:spPr>
          <a:xfrm>
            <a:off x="457200" y="0"/>
            <a:ext cx="8229600" cy="1009650"/>
          </a:xfrm>
        </p:spPr>
        <p:txBody>
          <a:bodyPr/>
          <a:lstStyle/>
          <a:p>
            <a:pPr eaLnBrk="1" hangingPunct="1"/>
            <a:r>
              <a:rPr lang="nl-BE">
                <a:latin typeface="Calibri" charset="0"/>
              </a:rPr>
              <a:t>Palais Stoclet</a:t>
            </a:r>
          </a:p>
        </p:txBody>
      </p:sp>
      <p:pic>
        <p:nvPicPr>
          <p:cNvPr id="481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338" y="1009650"/>
            <a:ext cx="3841750" cy="286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1" name="Picture 2"/>
          <p:cNvPicPr>
            <a:picLocks noChangeAspect="1" noChangeArrowheads="1"/>
          </p:cNvPicPr>
          <p:nvPr/>
        </p:nvPicPr>
        <p:blipFill>
          <a:blip r:embed="rId4">
            <a:extLst>
              <a:ext uri="{28A0092B-C50C-407E-A947-70E740481C1C}">
                <a14:useLocalDpi xmlns:a14="http://schemas.microsoft.com/office/drawing/2010/main" val="0"/>
              </a:ext>
            </a:extLst>
          </a:blip>
          <a:srcRect l="7288" r="8897" b="8923"/>
          <a:stretch>
            <a:fillRect/>
          </a:stretch>
        </p:blipFill>
        <p:spPr bwMode="auto">
          <a:xfrm>
            <a:off x="174625" y="1009650"/>
            <a:ext cx="4689475" cy="286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2" name="Picture 3"/>
          <p:cNvPicPr>
            <a:picLocks noChangeAspect="1" noChangeArrowheads="1"/>
          </p:cNvPicPr>
          <p:nvPr/>
        </p:nvPicPr>
        <p:blipFill>
          <a:blip r:embed="rId5">
            <a:extLst>
              <a:ext uri="{28A0092B-C50C-407E-A947-70E740481C1C}">
                <a14:useLocalDpi xmlns:a14="http://schemas.microsoft.com/office/drawing/2010/main" val="0"/>
              </a:ext>
            </a:extLst>
          </a:blip>
          <a:srcRect t="20857" b="8350"/>
          <a:stretch>
            <a:fillRect/>
          </a:stretch>
        </p:blipFill>
        <p:spPr bwMode="auto">
          <a:xfrm>
            <a:off x="174625" y="3965575"/>
            <a:ext cx="8653463" cy="274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noChangeArrowheads="1"/>
          </p:cNvSpPr>
          <p:nvPr>
            <p:ph type="title"/>
          </p:nvPr>
        </p:nvSpPr>
        <p:spPr>
          <a:xfrm>
            <a:off x="457200" y="0"/>
            <a:ext cx="8229600" cy="1009650"/>
          </a:xfrm>
        </p:spPr>
        <p:txBody>
          <a:bodyPr>
            <a:normAutofit fontScale="90000"/>
          </a:bodyPr>
          <a:lstStyle/>
          <a:p>
            <a:pPr eaLnBrk="1" hangingPunct="1"/>
            <a:r>
              <a:rPr lang="nl-BE" sz="4000">
                <a:latin typeface="Calibri" charset="0"/>
              </a:rPr>
              <a:t>Palais Stoclet: Oeuvre d’art totale</a:t>
            </a:r>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0763" y="2887663"/>
            <a:ext cx="4313237" cy="3662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13" y="1009650"/>
            <a:ext cx="4140200" cy="568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noChangeArrowheads="1"/>
          </p:cNvSpPr>
          <p:nvPr>
            <p:ph type="title"/>
          </p:nvPr>
        </p:nvSpPr>
        <p:spPr>
          <a:xfrm>
            <a:off x="457200" y="0"/>
            <a:ext cx="8229600" cy="1009650"/>
          </a:xfrm>
        </p:spPr>
        <p:txBody>
          <a:bodyPr/>
          <a:lstStyle/>
          <a:p>
            <a:pPr eaLnBrk="1" hangingPunct="1"/>
            <a:r>
              <a:rPr lang="nl-BE">
                <a:latin typeface="Calibri" charset="0"/>
              </a:rPr>
              <a:t>Palais Stoclet: son intérieur</a:t>
            </a:r>
          </a:p>
        </p:txBody>
      </p:sp>
      <p:pic>
        <p:nvPicPr>
          <p:cNvPr id="51202" name="Picture 2" descr="C:\Users\wim\Downloads\Entwurf-fur-den-Wandfries-im-Palais-Stoclet-in-Brussel-Detail-Die-Umarmung-1905-19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96975"/>
            <a:ext cx="3157537" cy="506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3" name="Picture 3" descr="C:\Users\wim\Downloads\palaiscockt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844675"/>
            <a:ext cx="4760913" cy="338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noChangeArrowheads="1"/>
          </p:cNvSpPr>
          <p:nvPr>
            <p:ph type="title"/>
          </p:nvPr>
        </p:nvSpPr>
        <p:spPr>
          <a:xfrm>
            <a:off x="457200" y="0"/>
            <a:ext cx="8229600" cy="1009650"/>
          </a:xfrm>
        </p:spPr>
        <p:txBody>
          <a:bodyPr/>
          <a:lstStyle/>
          <a:p>
            <a:pPr eaLnBrk="1" hangingPunct="1"/>
            <a:r>
              <a:rPr lang="nl-BE">
                <a:latin typeface="Calibri" charset="0"/>
              </a:rPr>
              <a:t>Palais Stoclet: son intérieur</a:t>
            </a:r>
          </a:p>
        </p:txBody>
      </p:sp>
      <p:pic>
        <p:nvPicPr>
          <p:cNvPr id="5222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09650"/>
            <a:ext cx="3925888" cy="290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2527300"/>
            <a:ext cx="4610100" cy="365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933F7-B0A3-6240-9FC9-C1F3AF094298}"/>
              </a:ext>
            </a:extLst>
          </p:cNvPr>
          <p:cNvSpPr>
            <a:spLocks noGrp="1"/>
          </p:cNvSpPr>
          <p:nvPr>
            <p:ph type="title"/>
          </p:nvPr>
        </p:nvSpPr>
        <p:spPr/>
        <p:txBody>
          <a:bodyPr>
            <a:normAutofit/>
          </a:bodyPr>
          <a:lstStyle/>
          <a:p>
            <a:pPr eaLnBrk="1" hangingPunct="1"/>
            <a:r>
              <a:rPr lang="fr-FR" dirty="0">
                <a:latin typeface="Calibri" charset="0"/>
              </a:rPr>
              <a:t>La difficile prévisibilité pour le propriétaire</a:t>
            </a:r>
          </a:p>
        </p:txBody>
      </p:sp>
      <p:sp>
        <p:nvSpPr>
          <p:cNvPr id="3" name="Content Placeholder 2">
            <a:extLst>
              <a:ext uri="{FF2B5EF4-FFF2-40B4-BE49-F238E27FC236}">
                <a16:creationId xmlns:a16="http://schemas.microsoft.com/office/drawing/2014/main" id="{C16BEAB8-D949-8A42-B7DE-9CC298BFF1FB}"/>
              </a:ext>
            </a:extLst>
          </p:cNvPr>
          <p:cNvSpPr>
            <a:spLocks noGrp="1"/>
          </p:cNvSpPr>
          <p:nvPr>
            <p:ph idx="1"/>
          </p:nvPr>
        </p:nvSpPr>
        <p:spPr>
          <a:xfrm>
            <a:off x="457200" y="1600200"/>
            <a:ext cx="8229600" cy="5257800"/>
          </a:xfrm>
        </p:spPr>
        <p:txBody>
          <a:bodyPr>
            <a:normAutofit/>
          </a:bodyPr>
          <a:lstStyle/>
          <a:p>
            <a:pPr marL="0" indent="0" eaLnBrk="1" hangingPunct="1">
              <a:buFont typeface="Arial" charset="0"/>
              <a:buNone/>
            </a:pPr>
            <a:endParaRPr lang="fr-FR" dirty="0">
              <a:latin typeface="Calibri" charset="0"/>
            </a:endParaRPr>
          </a:p>
          <a:p>
            <a:pPr marL="0" indent="0" eaLnBrk="1" hangingPunct="1">
              <a:buFont typeface="Arial" charset="0"/>
              <a:buNone/>
            </a:pPr>
            <a:endParaRPr lang="fr-FR" dirty="0">
              <a:latin typeface="Calibri" charset="0"/>
            </a:endParaRPr>
          </a:p>
          <a:p>
            <a:pPr marL="0" indent="0" eaLnBrk="1" hangingPunct="1">
              <a:buFont typeface="Arial" charset="0"/>
              <a:buNone/>
            </a:pPr>
            <a:endParaRPr lang="fr-FR" dirty="0">
              <a:latin typeface="Calibri" charset="0"/>
            </a:endParaRPr>
          </a:p>
          <a:p>
            <a:pPr marL="0" indent="0" eaLnBrk="1" hangingPunct="1">
              <a:buFont typeface="Arial" charset="0"/>
              <a:buNone/>
            </a:pPr>
            <a:r>
              <a:rPr lang="fr-FR" dirty="0">
                <a:latin typeface="Calibri" charset="0"/>
              </a:rPr>
              <a:t>La condition du « lien indissociable » : </a:t>
            </a:r>
          </a:p>
          <a:p>
            <a:pPr marL="0" indent="0" eaLnBrk="1" hangingPunct="1">
              <a:buFont typeface="Arial" charset="0"/>
              <a:buNone/>
            </a:pPr>
            <a:r>
              <a:rPr lang="fr-FR" dirty="0">
                <a:latin typeface="Calibri" charset="0"/>
              </a:rPr>
              <a:t>- Villa « </a:t>
            </a:r>
            <a:r>
              <a:rPr lang="fr-FR" dirty="0" err="1">
                <a:latin typeface="Calibri" charset="0"/>
              </a:rPr>
              <a:t>Maeger</a:t>
            </a:r>
            <a:r>
              <a:rPr lang="fr-FR" dirty="0">
                <a:latin typeface="Calibri" charset="0"/>
              </a:rPr>
              <a:t> </a:t>
            </a:r>
            <a:r>
              <a:rPr lang="fr-FR" dirty="0" err="1">
                <a:latin typeface="Calibri" charset="0"/>
              </a:rPr>
              <a:t>Scorre</a:t>
            </a:r>
            <a:r>
              <a:rPr lang="fr-FR" dirty="0">
                <a:latin typeface="Calibri" charset="0"/>
              </a:rPr>
              <a:t> » avec 2 peintures par Edgar </a:t>
            </a:r>
            <a:r>
              <a:rPr lang="fr-FR" dirty="0" err="1">
                <a:latin typeface="Calibri" charset="0"/>
              </a:rPr>
              <a:t>Tytgat</a:t>
            </a:r>
            <a:r>
              <a:rPr lang="fr-FR" dirty="0">
                <a:latin typeface="Calibri" charset="0"/>
              </a:rPr>
              <a:t> (Flandre)</a:t>
            </a:r>
          </a:p>
          <a:p>
            <a:pPr marL="0" indent="0" eaLnBrk="1" hangingPunct="1">
              <a:buFont typeface="Arial" charset="0"/>
              <a:buNone/>
            </a:pPr>
            <a:r>
              <a:rPr lang="fr-FR" dirty="0">
                <a:latin typeface="Calibri" charset="0"/>
              </a:rPr>
              <a:t>- L’intérieur du couvent </a:t>
            </a:r>
            <a:r>
              <a:rPr lang="fr-FR" dirty="0" err="1">
                <a:latin typeface="Calibri" charset="0"/>
              </a:rPr>
              <a:t>Zuster</a:t>
            </a:r>
            <a:r>
              <a:rPr lang="fr-FR" dirty="0">
                <a:latin typeface="Calibri" charset="0"/>
              </a:rPr>
              <a:t> van Maria (Flandre) </a:t>
            </a:r>
          </a:p>
          <a:p>
            <a:pPr marL="0" indent="0" eaLnBrk="1" hangingPunct="1">
              <a:buFontTx/>
              <a:buChar char="-"/>
            </a:pPr>
            <a:r>
              <a:rPr lang="fr-FR" dirty="0">
                <a:solidFill>
                  <a:srgbClr val="000000"/>
                </a:solidFill>
                <a:latin typeface="Calibri" charset="0"/>
              </a:rPr>
              <a:t>Façade, toit et intérieur de la maison du peintre André </a:t>
            </a:r>
            <a:r>
              <a:rPr lang="fr-FR" dirty="0" err="1">
                <a:solidFill>
                  <a:srgbClr val="000000"/>
                </a:solidFill>
                <a:latin typeface="Calibri" charset="0"/>
              </a:rPr>
              <a:t>Hennebicq</a:t>
            </a:r>
            <a:r>
              <a:rPr lang="fr-FR" dirty="0">
                <a:solidFill>
                  <a:srgbClr val="000000"/>
                </a:solidFill>
                <a:latin typeface="Calibri" charset="0"/>
              </a:rPr>
              <a:t> (Bruxelles)</a:t>
            </a:r>
          </a:p>
          <a:p>
            <a:pPr marL="0" indent="0" eaLnBrk="1" hangingPunct="1">
              <a:buFont typeface="Arial" charset="0"/>
              <a:buNone/>
            </a:pPr>
            <a:endParaRPr lang="fr-FR" dirty="0">
              <a:latin typeface="Calibri"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933F7-B0A3-6240-9FC9-C1F3AF094298}"/>
              </a:ext>
            </a:extLst>
          </p:cNvPr>
          <p:cNvSpPr>
            <a:spLocks noGrp="1"/>
          </p:cNvSpPr>
          <p:nvPr>
            <p:ph type="title"/>
          </p:nvPr>
        </p:nvSpPr>
        <p:spPr/>
        <p:txBody>
          <a:bodyPr>
            <a:normAutofit/>
          </a:bodyPr>
          <a:lstStyle/>
          <a:p>
            <a:pPr eaLnBrk="1" hangingPunct="1"/>
            <a:r>
              <a:rPr lang="fr-FR" dirty="0">
                <a:latin typeface="Calibri" charset="0"/>
              </a:rPr>
              <a:t>L’obligation de maintenir le bien </a:t>
            </a:r>
            <a:r>
              <a:rPr lang="fr-FR" i="1" dirty="0">
                <a:latin typeface="Calibri" charset="0"/>
              </a:rPr>
              <a:t>in situ</a:t>
            </a:r>
            <a:endParaRPr lang="fr-FR" dirty="0">
              <a:latin typeface="Calibri" charset="0"/>
            </a:endParaRPr>
          </a:p>
        </p:txBody>
      </p:sp>
      <p:sp>
        <p:nvSpPr>
          <p:cNvPr id="3" name="Content Placeholder 2">
            <a:extLst>
              <a:ext uri="{FF2B5EF4-FFF2-40B4-BE49-F238E27FC236}">
                <a16:creationId xmlns:a16="http://schemas.microsoft.com/office/drawing/2014/main" id="{C16BEAB8-D949-8A42-B7DE-9CC298BFF1FB}"/>
              </a:ext>
            </a:extLst>
          </p:cNvPr>
          <p:cNvSpPr>
            <a:spLocks noGrp="1"/>
          </p:cNvSpPr>
          <p:nvPr>
            <p:ph idx="1"/>
          </p:nvPr>
        </p:nvSpPr>
        <p:spPr>
          <a:xfrm>
            <a:off x="457200" y="1600200"/>
            <a:ext cx="8229600" cy="5257800"/>
          </a:xfrm>
        </p:spPr>
        <p:txBody>
          <a:bodyPr>
            <a:normAutofit/>
          </a:bodyPr>
          <a:lstStyle/>
          <a:p>
            <a:pPr eaLnBrk="1" hangingPunct="1">
              <a:buFontTx/>
              <a:buChar char="-"/>
            </a:pPr>
            <a:endParaRPr lang="fr-FR" dirty="0">
              <a:latin typeface="Calibri" charset="0"/>
            </a:endParaRPr>
          </a:p>
          <a:p>
            <a:pPr eaLnBrk="1" hangingPunct="1">
              <a:buFontTx/>
              <a:buChar char="-"/>
            </a:pPr>
            <a:endParaRPr lang="fr-FR" dirty="0">
              <a:latin typeface="Calibri" charset="0"/>
            </a:endParaRPr>
          </a:p>
          <a:p>
            <a:pPr eaLnBrk="1" hangingPunct="1">
              <a:buFontTx/>
              <a:buChar char="-"/>
            </a:pPr>
            <a:endParaRPr lang="fr-FR" dirty="0">
              <a:latin typeface="Calibri" charset="0"/>
            </a:endParaRPr>
          </a:p>
          <a:p>
            <a:pPr eaLnBrk="1" hangingPunct="1">
              <a:buFontTx/>
              <a:buChar char="-"/>
            </a:pPr>
            <a:r>
              <a:rPr lang="fr-FR" dirty="0">
                <a:latin typeface="Calibri" charset="0"/>
              </a:rPr>
              <a:t>L’obligation de conservation active et passive</a:t>
            </a:r>
          </a:p>
          <a:p>
            <a:pPr eaLnBrk="1" hangingPunct="1">
              <a:buFontTx/>
              <a:buChar char="-"/>
            </a:pPr>
            <a:r>
              <a:rPr lang="fr-FR" dirty="0">
                <a:latin typeface="Calibri" charset="0"/>
              </a:rPr>
              <a:t>La protection d’ensemble n’est pas une expropriation de fait</a:t>
            </a:r>
          </a:p>
          <a:p>
            <a:pPr eaLnBrk="1" hangingPunct="1">
              <a:buFontTx/>
              <a:buChar char="-"/>
            </a:pPr>
            <a:r>
              <a:rPr lang="fr-FR" dirty="0">
                <a:latin typeface="Calibri" charset="0"/>
              </a:rPr>
              <a:t>Pas de compensation sauf si charge excessive</a:t>
            </a:r>
          </a:p>
          <a:p>
            <a:pPr eaLnBrk="1" hangingPunct="1">
              <a:buFont typeface="Arial" charset="0"/>
              <a:buNone/>
            </a:pPr>
            <a:endParaRPr lang="fr-FR" dirty="0">
              <a:latin typeface="Calibri" charset="0"/>
            </a:endParaRPr>
          </a:p>
          <a:p>
            <a:pPr eaLnBrk="1" hangingPunct="1">
              <a:buFont typeface="Arial" charset="0"/>
              <a:buNone/>
            </a:pPr>
            <a:endParaRPr lang="fr-FR" dirty="0">
              <a:latin typeface="Calibri"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06B890-4E79-E340-A428-872646D0A05A}"/>
              </a:ext>
            </a:extLst>
          </p:cNvPr>
          <p:cNvPicPr>
            <a:picLocks noChangeAspect="1"/>
          </p:cNvPicPr>
          <p:nvPr/>
        </p:nvPicPr>
        <p:blipFill>
          <a:blip r:embed="rId2"/>
          <a:stretch>
            <a:fillRect/>
          </a:stretch>
        </p:blipFill>
        <p:spPr>
          <a:xfrm>
            <a:off x="1901439" y="0"/>
            <a:ext cx="5341121" cy="6858000"/>
          </a:xfrm>
          <a:prstGeom prst="rect">
            <a:avLst/>
          </a:prstGeom>
        </p:spPr>
      </p:pic>
      <p:sp>
        <p:nvSpPr>
          <p:cNvPr id="9" name="TextBox 8">
            <a:extLst>
              <a:ext uri="{FF2B5EF4-FFF2-40B4-BE49-F238E27FC236}">
                <a16:creationId xmlns:a16="http://schemas.microsoft.com/office/drawing/2014/main" id="{AD052205-B838-A944-9BB5-C42A04890719}"/>
              </a:ext>
            </a:extLst>
          </p:cNvPr>
          <p:cNvSpPr txBox="1"/>
          <p:nvPr/>
        </p:nvSpPr>
        <p:spPr>
          <a:xfrm>
            <a:off x="7598230" y="968828"/>
            <a:ext cx="1404256" cy="4247317"/>
          </a:xfrm>
          <a:prstGeom prst="rect">
            <a:avLst/>
          </a:prstGeom>
          <a:noFill/>
        </p:spPr>
        <p:txBody>
          <a:bodyPr wrap="square" rtlCol="0">
            <a:spAutoFit/>
          </a:bodyPr>
          <a:lstStyle/>
          <a:p>
            <a:r>
              <a:rPr lang="en-GB" dirty="0"/>
              <a:t>Le </a:t>
            </a:r>
            <a:r>
              <a:rPr lang="en-GB" dirty="0" err="1"/>
              <a:t>retable</a:t>
            </a:r>
            <a:r>
              <a:rPr lang="en-GB" dirty="0"/>
              <a:t> de Saint-Denis-</a:t>
            </a:r>
            <a:r>
              <a:rPr lang="en-GB" dirty="0" err="1"/>
              <a:t>en</a:t>
            </a:r>
            <a:r>
              <a:rPr lang="en-GB" dirty="0"/>
              <a:t>-</a:t>
            </a:r>
            <a:r>
              <a:rPr lang="en-GB" dirty="0" err="1"/>
              <a:t>Brocqueroi</a:t>
            </a:r>
            <a:r>
              <a:rPr lang="en-GB" dirty="0"/>
              <a:t>, </a:t>
            </a:r>
            <a:r>
              <a:rPr lang="en-GB" dirty="0" err="1"/>
              <a:t>vers</a:t>
            </a:r>
            <a:r>
              <a:rPr lang="en-GB" dirty="0"/>
              <a:t> 1460</a:t>
            </a:r>
          </a:p>
          <a:p>
            <a:endParaRPr lang="en-GB" dirty="0"/>
          </a:p>
          <a:p>
            <a:r>
              <a:rPr lang="en-GB" dirty="0"/>
              <a:t>Fait </a:t>
            </a:r>
            <a:r>
              <a:rPr lang="en-GB" dirty="0" err="1"/>
              <a:t>partie</a:t>
            </a:r>
            <a:r>
              <a:rPr lang="en-GB" dirty="0"/>
              <a:t> du château de Beaulieu, </a:t>
            </a:r>
            <a:r>
              <a:rPr lang="en-GB" dirty="0" err="1"/>
              <a:t>mais</a:t>
            </a:r>
            <a:r>
              <a:rPr lang="en-GB" dirty="0"/>
              <a:t> pas un monument </a:t>
            </a:r>
            <a:r>
              <a:rPr lang="en-GB" dirty="0">
                <a:sym typeface="Wingdings" pitchFamily="2" charset="2"/>
              </a:rPr>
              <a:t> la question ne se pose pas</a:t>
            </a:r>
            <a:endParaRPr lang="en-GB" dirty="0"/>
          </a:p>
          <a:p>
            <a:endParaRPr lang="en-GB" dirty="0"/>
          </a:p>
        </p:txBody>
      </p:sp>
    </p:spTree>
    <p:extLst>
      <p:ext uri="{BB962C8B-B14F-4D97-AF65-F5344CB8AC3E}">
        <p14:creationId xmlns:p14="http://schemas.microsoft.com/office/powerpoint/2010/main" val="33434589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noChangeArrowheads="1"/>
          </p:cNvSpPr>
          <p:nvPr>
            <p:ph type="title"/>
          </p:nvPr>
        </p:nvSpPr>
        <p:spPr/>
        <p:txBody>
          <a:bodyPr/>
          <a:lstStyle/>
          <a:p>
            <a:pPr eaLnBrk="1" hangingPunct="1"/>
            <a:r>
              <a:rPr lang="fr-FR" b="1">
                <a:latin typeface="Calibri" charset="0"/>
              </a:rPr>
              <a:t>Conclusion</a:t>
            </a:r>
          </a:p>
        </p:txBody>
      </p:sp>
      <p:sp>
        <p:nvSpPr>
          <p:cNvPr id="3" name="Content Placeholder 2">
            <a:extLst>
              <a:ext uri="{FF2B5EF4-FFF2-40B4-BE49-F238E27FC236}">
                <a16:creationId xmlns:a16="http://schemas.microsoft.com/office/drawing/2014/main" id="{4EB92C68-B09C-7C46-9EB3-0D631796D97C}"/>
              </a:ext>
            </a:extLst>
          </p:cNvPr>
          <p:cNvSpPr>
            <a:spLocks noGrp="1"/>
          </p:cNvSpPr>
          <p:nvPr>
            <p:ph idx="1"/>
          </p:nvPr>
        </p:nvSpPr>
        <p:spPr>
          <a:xfrm>
            <a:off x="1600200" y="1600200"/>
            <a:ext cx="5937755" cy="5257800"/>
          </a:xfrm>
        </p:spPr>
        <p:txBody>
          <a:bodyPr>
            <a:normAutofit/>
          </a:bodyPr>
          <a:lstStyle/>
          <a:p>
            <a:pPr marL="0" indent="0" eaLnBrk="1" hangingPunct="1">
              <a:buFont typeface="Arial" charset="0"/>
              <a:buNone/>
            </a:pPr>
            <a:endParaRPr lang="fr-FR" dirty="0">
              <a:latin typeface="Calibri" charset="0"/>
            </a:endParaRPr>
          </a:p>
          <a:p>
            <a:pPr marL="0" indent="0" eaLnBrk="1" hangingPunct="1">
              <a:buFont typeface="Arial" charset="0"/>
              <a:buNone/>
            </a:pPr>
            <a:endParaRPr lang="fr-FR" dirty="0">
              <a:latin typeface="Calibri" charset="0"/>
            </a:endParaRPr>
          </a:p>
          <a:p>
            <a:pPr marL="0" indent="0" eaLnBrk="1" hangingPunct="1">
              <a:buFont typeface="Arial" charset="0"/>
              <a:buNone/>
            </a:pPr>
            <a:endParaRPr lang="fr-FR" dirty="0">
              <a:latin typeface="Calibri" charset="0"/>
            </a:endParaRPr>
          </a:p>
          <a:p>
            <a:pPr marL="0" indent="0" eaLnBrk="1" hangingPunct="1">
              <a:buFont typeface="Arial" charset="0"/>
              <a:buNone/>
            </a:pPr>
            <a:r>
              <a:rPr lang="fr-FR" dirty="0">
                <a:latin typeface="Calibri" charset="0"/>
              </a:rPr>
              <a:t>Répartition des compétences rend la protection du patrimoine plus ardue en Belgique, surtout pour le patrimoine mobilier</a:t>
            </a:r>
          </a:p>
          <a:p>
            <a:pPr marL="0" indent="0" eaLnBrk="1" hangingPunct="1">
              <a:buFont typeface="Arial" charset="0"/>
              <a:buNone/>
            </a:pPr>
            <a:endParaRPr lang="fr-FR" dirty="0">
              <a:latin typeface="Calibri" charset="0"/>
            </a:endParaRPr>
          </a:p>
          <a:p>
            <a:pPr marL="0" indent="0" eaLnBrk="1" hangingPunct="1">
              <a:buNone/>
            </a:pPr>
            <a:r>
              <a:rPr lang="fr-FR" dirty="0">
                <a:latin typeface="Calibri" charset="0"/>
              </a:rPr>
              <a:t>« Nul n’est censé ignorer la loi » devient un adage complexe pour le respect des règles relatives aux biens culturels</a:t>
            </a:r>
          </a:p>
          <a:p>
            <a:pPr marL="0" indent="0" eaLnBrk="1" hangingPunct="1">
              <a:buFont typeface="Arial" charset="0"/>
              <a:buNone/>
            </a:pPr>
            <a:endParaRPr lang="fr-FR" dirty="0">
              <a:latin typeface="Calibri" charset="0"/>
            </a:endParaRPr>
          </a:p>
          <a:p>
            <a:pPr marL="0" indent="0" eaLnBrk="1" hangingPunct="1"/>
            <a:endParaRPr lang="fr-FR" dirty="0">
              <a:latin typeface="Calibri"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noChangeArrowheads="1"/>
          </p:cNvSpPr>
          <p:nvPr>
            <p:ph type="title"/>
          </p:nvPr>
        </p:nvSpPr>
        <p:spPr/>
        <p:txBody>
          <a:bodyPr/>
          <a:lstStyle/>
          <a:p>
            <a:pPr eaLnBrk="1" hangingPunct="1"/>
            <a:r>
              <a:rPr lang="fr-FR" b="1" dirty="0">
                <a:latin typeface="Calibri" charset="0"/>
              </a:rPr>
              <a:t>Contact</a:t>
            </a:r>
          </a:p>
        </p:txBody>
      </p:sp>
      <p:sp>
        <p:nvSpPr>
          <p:cNvPr id="3" name="Content Placeholder 2">
            <a:extLst>
              <a:ext uri="{FF2B5EF4-FFF2-40B4-BE49-F238E27FC236}">
                <a16:creationId xmlns:a16="http://schemas.microsoft.com/office/drawing/2014/main" id="{4EB92C68-B09C-7C46-9EB3-0D631796D97C}"/>
              </a:ext>
            </a:extLst>
          </p:cNvPr>
          <p:cNvSpPr>
            <a:spLocks noGrp="1"/>
          </p:cNvSpPr>
          <p:nvPr>
            <p:ph idx="1"/>
          </p:nvPr>
        </p:nvSpPr>
        <p:spPr>
          <a:xfrm>
            <a:off x="1600200" y="1600200"/>
            <a:ext cx="5937755" cy="5257800"/>
          </a:xfrm>
        </p:spPr>
        <p:txBody>
          <a:bodyPr>
            <a:normAutofit/>
          </a:bodyPr>
          <a:lstStyle/>
          <a:p>
            <a:pPr marL="0" indent="0" eaLnBrk="1" hangingPunct="1">
              <a:buFont typeface="Arial" charset="0"/>
              <a:buNone/>
            </a:pPr>
            <a:endParaRPr lang="fr-FR" dirty="0">
              <a:latin typeface="Calibri" charset="0"/>
            </a:endParaRPr>
          </a:p>
          <a:p>
            <a:pPr marL="0" indent="0" eaLnBrk="1" hangingPunct="1">
              <a:buFont typeface="Arial" charset="0"/>
              <a:buNone/>
            </a:pPr>
            <a:endParaRPr lang="fr-FR" dirty="0">
              <a:latin typeface="Calibri" charset="0"/>
            </a:endParaRPr>
          </a:p>
          <a:p>
            <a:pPr marL="0" indent="0" eaLnBrk="1" hangingPunct="1">
              <a:buFont typeface="Arial" charset="0"/>
              <a:buNone/>
            </a:pPr>
            <a:endParaRPr lang="fr-FR" dirty="0">
              <a:latin typeface="Calibri" charset="0"/>
            </a:endParaRPr>
          </a:p>
          <a:p>
            <a:pPr marL="0" indent="0" eaLnBrk="1" hangingPunct="1">
              <a:buFont typeface="Arial" charset="0"/>
              <a:buNone/>
            </a:pPr>
            <a:r>
              <a:rPr lang="fr-FR" dirty="0">
                <a:latin typeface="Calibri" charset="0"/>
              </a:rPr>
              <a:t>Marie-Sophie de </a:t>
            </a:r>
            <a:r>
              <a:rPr lang="fr-FR" dirty="0" err="1">
                <a:latin typeface="Calibri" charset="0"/>
              </a:rPr>
              <a:t>Clippele</a:t>
            </a:r>
            <a:endParaRPr lang="fr-FR" dirty="0">
              <a:latin typeface="Calibri" charset="0"/>
            </a:endParaRPr>
          </a:p>
          <a:p>
            <a:pPr marL="0" indent="0" eaLnBrk="1" hangingPunct="1">
              <a:buFont typeface="Arial" charset="0"/>
              <a:buNone/>
            </a:pPr>
            <a:r>
              <a:rPr lang="fr-FR" dirty="0">
                <a:latin typeface="Calibri" charset="0"/>
                <a:hlinkClick r:id="rId2"/>
              </a:rPr>
              <a:t>marie-sophie.declippele@usaintlouis.be</a:t>
            </a:r>
            <a:endParaRPr lang="fr-FR" dirty="0">
              <a:latin typeface="Calibri" charset="0"/>
            </a:endParaRPr>
          </a:p>
          <a:p>
            <a:pPr marL="0" indent="0" eaLnBrk="1" hangingPunct="1">
              <a:buFont typeface="Arial" charset="0"/>
              <a:buNone/>
            </a:pPr>
            <a:endParaRPr lang="fr-FR" dirty="0">
              <a:latin typeface="Calibri" charset="0"/>
            </a:endParaRPr>
          </a:p>
          <a:p>
            <a:pPr marL="0" indent="0" eaLnBrk="1" hangingPunct="1">
              <a:buNone/>
            </a:pPr>
            <a:r>
              <a:rPr lang="fr-FR" dirty="0">
                <a:latin typeface="Calibri" charset="0"/>
              </a:rPr>
              <a:t>Ouvrage « Protéger le patrimoine culturel : à qui incombe la charge? »en open </a:t>
            </a:r>
            <a:r>
              <a:rPr lang="fr-FR" dirty="0" err="1">
                <a:latin typeface="Calibri" charset="0"/>
              </a:rPr>
              <a:t>access</a:t>
            </a:r>
            <a:r>
              <a:rPr lang="fr-FR" dirty="0">
                <a:latin typeface="Calibri" charset="0"/>
              </a:rPr>
              <a:t> : </a:t>
            </a:r>
            <a:r>
              <a:rPr lang="fr-FR" dirty="0">
                <a:latin typeface="Calibri" charset="0"/>
                <a:hlinkClick r:id="rId3"/>
              </a:rPr>
              <a:t>https://books.openedition.org/pusl/26644?lang=fr</a:t>
            </a:r>
            <a:r>
              <a:rPr lang="fr-FR" dirty="0">
                <a:latin typeface="Calibri" charset="0"/>
              </a:rPr>
              <a:t> </a:t>
            </a:r>
          </a:p>
          <a:p>
            <a:pPr marL="0" indent="0" eaLnBrk="1" hangingPunct="1">
              <a:buFont typeface="Arial" charset="0"/>
              <a:buNone/>
            </a:pPr>
            <a:endParaRPr lang="fr-FR" dirty="0">
              <a:latin typeface="Calibri" charset="0"/>
            </a:endParaRPr>
          </a:p>
          <a:p>
            <a:pPr marL="0" indent="0" eaLnBrk="1" hangingPunct="1"/>
            <a:endParaRPr lang="fr-FR" dirty="0">
              <a:latin typeface="Calibri" charset="0"/>
            </a:endParaRPr>
          </a:p>
        </p:txBody>
      </p:sp>
    </p:spTree>
    <p:extLst>
      <p:ext uri="{BB962C8B-B14F-4D97-AF65-F5344CB8AC3E}">
        <p14:creationId xmlns:p14="http://schemas.microsoft.com/office/powerpoint/2010/main" val="2510825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3AC555-9CF4-204D-8D87-D3D61EBD3502}"/>
              </a:ext>
            </a:extLst>
          </p:cNvPr>
          <p:cNvSpPr>
            <a:spLocks noGrp="1"/>
          </p:cNvSpPr>
          <p:nvPr>
            <p:ph type="title"/>
          </p:nvPr>
        </p:nvSpPr>
        <p:spPr/>
        <p:txBody>
          <a:bodyPr rtlCol="0">
            <a:normAutofit/>
          </a:bodyPr>
          <a:lstStyle/>
          <a:p>
            <a:pPr eaLnBrk="1" fontAlgn="auto" hangingPunct="1">
              <a:spcAft>
                <a:spcPts val="0"/>
              </a:spcAft>
              <a:defRPr/>
            </a:pPr>
            <a:r>
              <a:rPr lang="fr-FR" dirty="0">
                <a:ea typeface="+mj-ea"/>
                <a:sym typeface="Wingdings"/>
              </a:rPr>
              <a:t>2. La protection du patrimoine en Belgique</a:t>
            </a:r>
          </a:p>
        </p:txBody>
      </p:sp>
      <p:sp>
        <p:nvSpPr>
          <p:cNvPr id="3" name="Espace réservé du contenu 2">
            <a:extLst>
              <a:ext uri="{FF2B5EF4-FFF2-40B4-BE49-F238E27FC236}">
                <a16:creationId xmlns:a16="http://schemas.microsoft.com/office/drawing/2014/main" id="{11C8DE17-0ECE-264D-B68C-7C82F8EA1151}"/>
              </a:ext>
            </a:extLst>
          </p:cNvPr>
          <p:cNvSpPr>
            <a:spLocks noGrp="1"/>
          </p:cNvSpPr>
          <p:nvPr>
            <p:ph idx="1"/>
          </p:nvPr>
        </p:nvSpPr>
        <p:spPr>
          <a:xfrm>
            <a:off x="457200" y="1600200"/>
            <a:ext cx="8229600" cy="5062538"/>
          </a:xfrm>
        </p:spPr>
        <p:txBody>
          <a:bodyPr>
            <a:normAutofit/>
          </a:bodyPr>
          <a:lstStyle/>
          <a:p>
            <a:pPr marL="0" indent="0" algn="ctr" eaLnBrk="1" hangingPunct="1">
              <a:lnSpc>
                <a:spcPct val="90000"/>
              </a:lnSpc>
              <a:buFont typeface="Arial" charset="0"/>
              <a:buNone/>
            </a:pPr>
            <a:endParaRPr lang="fr-FR" b="1" dirty="0">
              <a:latin typeface="Calibri" charset="0"/>
              <a:sym typeface="Wingdings" charset="0"/>
            </a:endParaRPr>
          </a:p>
          <a:p>
            <a:pPr marL="0" indent="0" algn="ctr" eaLnBrk="1" hangingPunct="1">
              <a:lnSpc>
                <a:spcPct val="90000"/>
              </a:lnSpc>
              <a:buFont typeface="Arial" charset="0"/>
              <a:buNone/>
            </a:pPr>
            <a:endParaRPr lang="fr-FR" b="1" dirty="0">
              <a:latin typeface="Calibri" charset="0"/>
              <a:sym typeface="Wingdings" charset="0"/>
            </a:endParaRPr>
          </a:p>
          <a:p>
            <a:pPr marL="0" indent="0" algn="ctr" eaLnBrk="1" hangingPunct="1">
              <a:lnSpc>
                <a:spcPct val="90000"/>
              </a:lnSpc>
              <a:buFont typeface="Arial" charset="0"/>
              <a:buNone/>
            </a:pPr>
            <a:endParaRPr lang="fr-FR" b="1" dirty="0">
              <a:latin typeface="Calibri" charset="0"/>
              <a:sym typeface="Wingdings" charset="0"/>
            </a:endParaRPr>
          </a:p>
          <a:p>
            <a:pPr marL="0" indent="0" algn="ctr" eaLnBrk="1" hangingPunct="1">
              <a:lnSpc>
                <a:spcPct val="90000"/>
              </a:lnSpc>
              <a:buFont typeface="Arial" charset="0"/>
              <a:buNone/>
            </a:pPr>
            <a:r>
              <a:rPr lang="fr-FR" b="1" dirty="0">
                <a:latin typeface="Calibri" charset="0"/>
                <a:sym typeface="Wingdings" charset="0"/>
              </a:rPr>
              <a:t>1931 – 1970 : la protection unitaire</a:t>
            </a:r>
          </a:p>
          <a:p>
            <a:pPr marL="0" indent="0" algn="ctr" eaLnBrk="1" hangingPunct="1">
              <a:lnSpc>
                <a:spcPct val="90000"/>
              </a:lnSpc>
              <a:buFont typeface="Arial" charset="0"/>
              <a:buNone/>
            </a:pPr>
            <a:endParaRPr lang="fr-FR" b="1" dirty="0">
              <a:latin typeface="Calibri" charset="0"/>
              <a:sym typeface="Wingdings" charset="0"/>
            </a:endParaRPr>
          </a:p>
          <a:p>
            <a:pPr marL="0" indent="0" eaLnBrk="1" hangingPunct="1">
              <a:lnSpc>
                <a:spcPct val="90000"/>
              </a:lnSpc>
              <a:buFontTx/>
              <a:buChar char="-"/>
            </a:pPr>
            <a:r>
              <a:rPr lang="fr-FR" dirty="0">
                <a:latin typeface="Calibri" charset="0"/>
                <a:sym typeface="Wingdings" charset="0"/>
              </a:rPr>
              <a:t>La loi « royale » du 7 août 1931 sur la conservation des monuments et des sites</a:t>
            </a:r>
          </a:p>
          <a:p>
            <a:pPr marL="0" indent="0" eaLnBrk="1" hangingPunct="1">
              <a:lnSpc>
                <a:spcPct val="90000"/>
              </a:lnSpc>
              <a:buFontTx/>
              <a:buChar char="-"/>
            </a:pPr>
            <a:r>
              <a:rPr lang="fr-FR" dirty="0">
                <a:latin typeface="Calibri" charset="0"/>
                <a:sym typeface="Wingdings" charset="0"/>
              </a:rPr>
              <a:t>La protection ineffective du patrimoine mobilier</a:t>
            </a:r>
          </a:p>
          <a:p>
            <a:pPr lvl="1" eaLnBrk="1" hangingPunct="1">
              <a:lnSpc>
                <a:spcPct val="90000"/>
              </a:lnSpc>
              <a:buFontTx/>
              <a:buChar char="-"/>
            </a:pPr>
            <a:r>
              <a:rPr lang="fr-FR" dirty="0">
                <a:latin typeface="Calibri" charset="0"/>
                <a:sym typeface="Wingdings" charset="0"/>
              </a:rPr>
              <a:t>Volet mobilier dans la loi du 7 août 1931</a:t>
            </a:r>
          </a:p>
          <a:p>
            <a:pPr lvl="1" eaLnBrk="1" hangingPunct="1">
              <a:lnSpc>
                <a:spcPct val="90000"/>
              </a:lnSpc>
              <a:buFontTx/>
              <a:buChar char="-"/>
            </a:pPr>
            <a:r>
              <a:rPr lang="fr-FR" dirty="0">
                <a:latin typeface="Calibri" charset="0"/>
                <a:sym typeface="Wingdings" charset="0"/>
              </a:rPr>
              <a:t>Loi du 16 mai 1960 sur le patrimoine culturel mobilier de la Nation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A09291-B4F1-1A44-86F1-CC3698C8AEA3}"/>
              </a:ext>
            </a:extLst>
          </p:cNvPr>
          <p:cNvSpPr>
            <a:spLocks noGrp="1"/>
          </p:cNvSpPr>
          <p:nvPr>
            <p:ph type="title"/>
          </p:nvPr>
        </p:nvSpPr>
        <p:spPr/>
        <p:txBody>
          <a:bodyPr rtlCol="0">
            <a:normAutofit/>
          </a:bodyPr>
          <a:lstStyle/>
          <a:p>
            <a:pPr eaLnBrk="1" fontAlgn="auto" hangingPunct="1">
              <a:spcAft>
                <a:spcPts val="0"/>
              </a:spcAft>
              <a:defRPr/>
            </a:pPr>
            <a:r>
              <a:rPr lang="fr-FR" dirty="0">
                <a:ea typeface="+mj-ea"/>
                <a:sym typeface="Wingdings"/>
              </a:rPr>
              <a:t>2. La protection du patrimoine en Belgique</a:t>
            </a:r>
          </a:p>
        </p:txBody>
      </p:sp>
      <p:sp>
        <p:nvSpPr>
          <p:cNvPr id="3" name="Espace réservé du contenu 2">
            <a:extLst>
              <a:ext uri="{FF2B5EF4-FFF2-40B4-BE49-F238E27FC236}">
                <a16:creationId xmlns:a16="http://schemas.microsoft.com/office/drawing/2014/main" id="{BF4A5206-0464-B34C-84FA-E5A6A657A076}"/>
              </a:ext>
            </a:extLst>
          </p:cNvPr>
          <p:cNvSpPr>
            <a:spLocks noGrp="1"/>
          </p:cNvSpPr>
          <p:nvPr>
            <p:ph idx="1"/>
          </p:nvPr>
        </p:nvSpPr>
        <p:spPr>
          <a:xfrm>
            <a:off x="457200" y="1600200"/>
            <a:ext cx="8229600" cy="5062538"/>
          </a:xfrm>
        </p:spPr>
        <p:txBody>
          <a:bodyPr>
            <a:normAutofit/>
          </a:bodyPr>
          <a:lstStyle/>
          <a:p>
            <a:pPr marL="0" indent="0" algn="ctr" eaLnBrk="1" hangingPunct="1">
              <a:buFont typeface="Arial" charset="0"/>
              <a:buNone/>
            </a:pPr>
            <a:endParaRPr lang="fr-FR" b="1" dirty="0">
              <a:latin typeface="Calibri" charset="0"/>
              <a:sym typeface="Wingdings" charset="0"/>
            </a:endParaRPr>
          </a:p>
          <a:p>
            <a:pPr marL="0" indent="0" algn="ctr" eaLnBrk="1" hangingPunct="1">
              <a:buFont typeface="Arial" charset="0"/>
              <a:buNone/>
            </a:pPr>
            <a:endParaRPr lang="fr-FR" b="1" dirty="0">
              <a:latin typeface="Calibri" charset="0"/>
              <a:sym typeface="Wingdings" charset="0"/>
            </a:endParaRPr>
          </a:p>
          <a:p>
            <a:pPr marL="0" indent="0" algn="ctr" eaLnBrk="1" hangingPunct="1">
              <a:buFont typeface="Arial" charset="0"/>
              <a:buNone/>
            </a:pPr>
            <a:endParaRPr lang="fr-FR" b="1" dirty="0">
              <a:latin typeface="Calibri" charset="0"/>
              <a:sym typeface="Wingdings" charset="0"/>
            </a:endParaRPr>
          </a:p>
          <a:p>
            <a:pPr marL="0" indent="0" algn="ctr" eaLnBrk="1" hangingPunct="1">
              <a:buFont typeface="Arial" charset="0"/>
              <a:buNone/>
            </a:pPr>
            <a:r>
              <a:rPr lang="fr-FR" b="1" dirty="0">
                <a:latin typeface="Calibri" charset="0"/>
                <a:sym typeface="Wingdings" charset="0"/>
              </a:rPr>
              <a:t>1970 : la communautarisation du patrimoine</a:t>
            </a:r>
          </a:p>
          <a:p>
            <a:pPr marL="0" indent="0" eaLnBrk="1" hangingPunct="1">
              <a:buFont typeface="Arial" charset="0"/>
              <a:buNone/>
            </a:pPr>
            <a:endParaRPr lang="fr-FR" dirty="0">
              <a:latin typeface="Calibri" charset="0"/>
              <a:sym typeface="Wingdings" charset="0"/>
            </a:endParaRPr>
          </a:p>
          <a:p>
            <a:pPr marL="0" indent="0" eaLnBrk="1" hangingPunct="1">
              <a:buFontTx/>
              <a:buChar char="-"/>
            </a:pPr>
            <a:r>
              <a:rPr lang="fr-FR" dirty="0">
                <a:latin typeface="Calibri" charset="0"/>
                <a:sym typeface="Wingdings" charset="0"/>
              </a:rPr>
              <a:t>Compétence des « matières culturelles » transférées aux communautés culturelles (néerlandaise et française)</a:t>
            </a:r>
          </a:p>
          <a:p>
            <a:pPr marL="0" indent="0" eaLnBrk="1" hangingPunct="1">
              <a:buFontTx/>
              <a:buChar char="-"/>
            </a:pPr>
            <a:r>
              <a:rPr lang="fr-FR" dirty="0">
                <a:latin typeface="Calibri" charset="0"/>
                <a:sym typeface="Wingdings" charset="0"/>
              </a:rPr>
              <a:t>Premiers décrets dès 1976</a:t>
            </a:r>
          </a:p>
        </p:txBody>
      </p:sp>
    </p:spTree>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D2C87E6A45AF43BD31623383982FA5" ma:contentTypeVersion="19" ma:contentTypeDescription="Crée un document." ma:contentTypeScope="" ma:versionID="12403054c22520e8bc96ac2ec94baee6">
  <xsd:schema xmlns:xsd="http://www.w3.org/2001/XMLSchema" xmlns:xs="http://www.w3.org/2001/XMLSchema" xmlns:p="http://schemas.microsoft.com/office/2006/metadata/properties" xmlns:ns2="7466f883-2448-4ca7-97c2-0acb8419ceee" xmlns:ns3="5fccc8bf-26d3-47e6-a21d-abeed05d9f9a" targetNamespace="http://schemas.microsoft.com/office/2006/metadata/properties" ma:root="true" ma:fieldsID="2a82a4cd6fe487614718f5702424913f" ns2:_="" ns3:_="">
    <xsd:import namespace="7466f883-2448-4ca7-97c2-0acb8419ceee"/>
    <xsd:import namespace="5fccc8bf-26d3-47e6-a21d-abeed05d9f9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Personneenchar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66f883-2448-4ca7-97c2-0acb8419ce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e27625e5-e2cc-49db-a141-60908d46b543" ma:termSetId="09814cd3-568e-fe90-9814-8d621ff8fb84" ma:anchorId="fba54fb3-c3e1-fe81-a776-ca4b69148c4d" ma:open="true" ma:isKeyword="false">
      <xsd:complexType>
        <xsd:sequence>
          <xsd:element ref="pc:Terms" minOccurs="0" maxOccurs="1"/>
        </xsd:sequence>
      </xsd:complexType>
    </xsd:element>
    <xsd:element name="Personneencharge" ma:index="24" nillable="true" ma:displayName="Personne en charge" ma:description="Secrétaire en charge de la réunion" ma:format="Dropdown" ma:list="UserInfo" ma:SharePointGroup="0" ma:internalName="Personneencharg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fccc8bf-26d3-47e6-a21d-abeed05d9f9a"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7ac8dbdb-794f-4ab1-b685-6cecbbae3d60}" ma:internalName="TaxCatchAll" ma:showField="CatchAllData" ma:web="5fccc8bf-26d3-47e6-a21d-abeed05d9f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E2181B-37B8-419C-A027-B8263AAED8AA}"/>
</file>

<file path=customXml/itemProps2.xml><?xml version="1.0" encoding="utf-8"?>
<ds:datastoreItem xmlns:ds="http://schemas.openxmlformats.org/officeDocument/2006/customXml" ds:itemID="{AD765E18-F11C-4EFA-AC56-639BF8C91EE9}"/>
</file>

<file path=docProps/app.xml><?xml version="1.0" encoding="utf-8"?>
<Properties xmlns="http://schemas.openxmlformats.org/officeDocument/2006/extended-properties" xmlns:vt="http://schemas.openxmlformats.org/officeDocument/2006/docPropsVTypes">
  <Template>{197B96B6-25EC-1F48-8017-8FF0C8191A63}tf10001120</Template>
  <TotalTime>21509</TotalTime>
  <Words>4089</Words>
  <Application>Microsoft Macintosh PowerPoint</Application>
  <PresentationFormat>On-screen Show (4:3)</PresentationFormat>
  <Paragraphs>434</Paragraphs>
  <Slides>72</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72</vt:i4>
      </vt:variant>
    </vt:vector>
  </HeadingPairs>
  <TitlesOfParts>
    <vt:vector size="78" baseType="lpstr">
      <vt:lpstr>Arial</vt:lpstr>
      <vt:lpstr>Calibri</vt:lpstr>
      <vt:lpstr>Gill Sans MT</vt:lpstr>
      <vt:lpstr>Times New Roman</vt:lpstr>
      <vt:lpstr>Wingdings</vt:lpstr>
      <vt:lpstr>Parcel</vt:lpstr>
      <vt:lpstr>La protection du patrimoine culturel en Belgique, UNE COMPLEXITÉ JURIDIQUE</vt:lpstr>
      <vt:lpstr>Introduction</vt:lpstr>
      <vt:lpstr>Plan</vt:lpstr>
      <vt:lpstr>Historique : avant la création de l’État belge </vt:lpstr>
      <vt:lpstr>PowerPoint Presentation</vt:lpstr>
      <vt:lpstr>1. Historique : La protection du patrimoine en Belgique</vt:lpstr>
      <vt:lpstr>PowerPoint Presentation</vt:lpstr>
      <vt:lpstr>2. La protection du patrimoine en Belgique</vt:lpstr>
      <vt:lpstr>2. La protection du patrimoine en Belgique</vt:lpstr>
      <vt:lpstr>2. La protection du patrimoine en Belgique</vt:lpstr>
      <vt:lpstr>2. La protection du patrimoine en Belgique</vt:lpstr>
      <vt:lpstr>PowerPoint Presentation</vt:lpstr>
      <vt:lpstr>2.1 La protection du patrimoine immobilier</vt:lpstr>
      <vt:lpstr>Définitions</vt:lpstr>
      <vt:lpstr>Définitions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Définitions</vt:lpstr>
      <vt:lpstr>Définitions</vt:lpstr>
      <vt:lpstr>Définitions</vt:lpstr>
      <vt:lpstr>Instruments de protection </vt:lpstr>
      <vt:lpstr>Outils de conservation</vt:lpstr>
      <vt:lpstr>2.2 La protection du patrimoine mobilier</vt:lpstr>
      <vt:lpstr>Droit de 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Définitions patrimoine mobilier</vt:lpstr>
      <vt:lpstr>Définitions patrimoine mobilier</vt:lpstr>
      <vt:lpstr>Définitions patrimoine mobilier</vt:lpstr>
      <vt:lpstr>Définitions patrimoine mobilier</vt:lpstr>
      <vt:lpstr>Définitions patrimoine mobilier</vt:lpstr>
      <vt:lpstr>Instruments de protection</vt:lpstr>
      <vt:lpstr>PowerPoint Presentation</vt:lpstr>
      <vt:lpstr>FWB</vt:lpstr>
      <vt:lpstr>FWB</vt:lpstr>
      <vt:lpstr>FWB</vt:lpstr>
      <vt:lpstr>FWB</vt:lpstr>
      <vt:lpstr>Exportation </vt:lpstr>
      <vt:lpstr>2. La protection du patrimoine en Belgique </vt:lpstr>
      <vt:lpstr>3. Recouvrements</vt:lpstr>
      <vt:lpstr>3.1. Archéologie</vt:lpstr>
      <vt:lpstr>PowerPoint Presentation</vt:lpstr>
      <vt:lpstr>PowerPoint Presentation</vt:lpstr>
      <vt:lpstr>PowerPoint Presentation</vt:lpstr>
      <vt:lpstr>3.2. La protection d’ensemble</vt:lpstr>
      <vt:lpstr>3.2. La protection d’ensemble</vt:lpstr>
      <vt:lpstr>PowerPoint Presentation</vt:lpstr>
      <vt:lpstr>3.2. La protection d’ensemble</vt:lpstr>
      <vt:lpstr>3.2. La protection d’ensemble</vt:lpstr>
      <vt:lpstr>PowerPoint Presentation</vt:lpstr>
      <vt:lpstr>PowerPoint Presentation</vt:lpstr>
      <vt:lpstr>3.2. La protection d’ensemble</vt:lpstr>
      <vt:lpstr>Palais Stoclet</vt:lpstr>
      <vt:lpstr>Palais Stoclet: Oeuvre d’art totale</vt:lpstr>
      <vt:lpstr>Palais Stoclet: son intérieur</vt:lpstr>
      <vt:lpstr>Palais Stoclet: son intérieur</vt:lpstr>
      <vt:lpstr>La difficile prévisibilité pour le propriétaire</vt:lpstr>
      <vt:lpstr>L’obligation de maintenir le bien in situ</vt:lpstr>
      <vt:lpstr>PowerPoint Presentation</vt:lpstr>
      <vt:lpstr>Conclusion</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patrimoine culturel, une propriété d’intérêt partagé</dc:title>
  <dc:creator>Marie-Sophie de Clippele</dc:creator>
  <cp:lastModifiedBy>Marie-Sophie de Clippele</cp:lastModifiedBy>
  <cp:revision>185</cp:revision>
  <cp:lastPrinted>2019-04-26T10:14:13Z</cp:lastPrinted>
  <dcterms:created xsi:type="dcterms:W3CDTF">2018-10-15T12:34:02Z</dcterms:created>
  <dcterms:modified xsi:type="dcterms:W3CDTF">2022-10-20T08:13:18Z</dcterms:modified>
</cp:coreProperties>
</file>